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58" r:id="rId2"/>
    <p:sldId id="261" r:id="rId3"/>
    <p:sldId id="262" r:id="rId4"/>
    <p:sldId id="264" r:id="rId5"/>
    <p:sldId id="266" r:id="rId6"/>
    <p:sldId id="268" r:id="rId7"/>
    <p:sldId id="269" r:id="rId8"/>
    <p:sldId id="273" r:id="rId9"/>
    <p:sldId id="270" r:id="rId10"/>
    <p:sldId id="288" r:id="rId11"/>
    <p:sldId id="272" r:id="rId12"/>
    <p:sldId id="274" r:id="rId13"/>
    <p:sldId id="277" r:id="rId14"/>
    <p:sldId id="276" r:id="rId15"/>
    <p:sldId id="281" r:id="rId16"/>
    <p:sldId id="278" r:id="rId17"/>
    <p:sldId id="279" r:id="rId18"/>
    <p:sldId id="280" r:id="rId19"/>
    <p:sldId id="282" r:id="rId20"/>
    <p:sldId id="283" r:id="rId21"/>
    <p:sldId id="284" r:id="rId22"/>
    <p:sldId id="285" r:id="rId23"/>
    <p:sldId id="286" r:id="rId24"/>
    <p:sldId id="287" r:id="rId25"/>
    <p:sldId id="291" r:id="rId26"/>
    <p:sldId id="293" r:id="rId27"/>
    <p:sldId id="292" r:id="rId28"/>
    <p:sldId id="289" r:id="rId29"/>
    <p:sldId id="290" r:id="rId30"/>
    <p:sldId id="294" r:id="rId31"/>
    <p:sldId id="295" r:id="rId32"/>
    <p:sldId id="296" r:id="rId33"/>
    <p:sldId id="297" r:id="rId34"/>
    <p:sldId id="298" r:id="rId35"/>
    <p:sldId id="299" r:id="rId36"/>
    <p:sldId id="301" r:id="rId37"/>
    <p:sldId id="300" r:id="rId38"/>
    <p:sldId id="275" r:id="rId39"/>
    <p:sldId id="303" r:id="rId40"/>
    <p:sldId id="304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2EF26-44A4-4FE0-9E4B-B9E8DFBA2F1F}" type="datetimeFigureOut">
              <a:rPr lang="en-US" smtClean="0"/>
              <a:pPr/>
              <a:t>10/27/2019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9CB770-9F60-4D4B-8ED5-52F58FAAEF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47813" y="0"/>
            <a:ext cx="6054725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Интегрисане ак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a</a:t>
            </a:r>
            <a: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демске студије медицине</a:t>
            </a:r>
            <a:b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</a:br>
            <a: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Медицина бола – И15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/>
            </a:r>
            <a:b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</a:br>
            <a: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Предавање – </a:t>
            </a:r>
            <a:r>
              <a:rPr lang="sr-Cyrl-R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8</a:t>
            </a:r>
            <a:r>
              <a:rPr lang="sr-Cyrl-C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Calibri" pitchFamily="34" charset="0"/>
              </a:rPr>
              <a:t>. наставна недеља, Модул 2</a:t>
            </a:r>
            <a:endParaRPr lang="sr-Latn-CS" sz="2000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Calibri" pitchFamily="34" charset="0"/>
            </a:endParaRPr>
          </a:p>
        </p:txBody>
      </p:sp>
      <p:sp>
        <p:nvSpPr>
          <p:cNvPr id="179203" name="Rectangle 3"/>
          <p:cNvSpPr>
            <a:spLocks noChangeArrowheads="1"/>
          </p:cNvSpPr>
          <p:nvPr/>
        </p:nvSpPr>
        <p:spPr bwMode="auto">
          <a:xfrm>
            <a:off x="683568" y="2924944"/>
            <a:ext cx="777240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Ко-аналгетици (антидепресиви, антиепилептици), фармакотерапија неуропатског бола</a:t>
            </a:r>
            <a:endParaRPr lang="sr-Latn-CS" sz="36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itchFamily="34" charset="0"/>
            </a:endParaRPr>
          </a:p>
        </p:txBody>
      </p:sp>
      <p:sp>
        <p:nvSpPr>
          <p:cNvPr id="179204" name="Rectangle 4"/>
          <p:cNvSpPr>
            <a:spLocks noChangeArrowheads="1"/>
          </p:cNvSpPr>
          <p:nvPr/>
        </p:nvSpPr>
        <p:spPr bwMode="auto">
          <a:xfrm>
            <a:off x="1371600" y="5733256"/>
            <a:ext cx="640080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sr-Cyrl-C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Срђан </a:t>
            </a:r>
            <a:r>
              <a:rPr lang="sr-Cyrl-CS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Calibri" pitchFamily="34" charset="0"/>
              </a:rPr>
              <a:t>Стефановић</a:t>
            </a:r>
            <a:endParaRPr lang="sr-Latn-CS" sz="32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Фармакотерапија неуропатског бола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Фармакотерапија показује најслабију ефикасност код неуропатије удружене са ХИВ инфекцијом, вероватно због посебно израженог плацебо ефекта</a:t>
            </a:r>
          </a:p>
          <a:p>
            <a:r>
              <a:rPr lang="sr-Cyrl-RS" sz="2800" dirty="0" smtClean="0"/>
              <a:t>Мањи ризик од плацебо ефекта имају: старији мушкарци, особе са већим интензитетом НПБ на почетку лечења и пацијенти са дужим трајањем НПБ</a:t>
            </a:r>
            <a:endParaRPr lang="sr-Cyrl-R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NeuPSIG</a:t>
            </a:r>
            <a:r>
              <a:rPr lang="sr-Cyrl-RS" i="1" dirty="0" smtClean="0"/>
              <a:t> </a:t>
            </a:r>
            <a:r>
              <a:rPr lang="sr-Cyrl-RS" dirty="0" smtClean="0"/>
              <a:t>препоруке (Мета-анализа 2015.)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r-Cyrl-RS" b="1" dirty="0" smtClean="0"/>
              <a:t>Први терапијски избор</a:t>
            </a:r>
            <a:r>
              <a:rPr lang="sr-Cyrl-RS" sz="2800" b="1" dirty="0" smtClean="0"/>
              <a:t>: </a:t>
            </a:r>
            <a:endParaRPr lang="sr-Cyrl-RS" sz="2800" b="1" dirty="0" smtClean="0"/>
          </a:p>
          <a:p>
            <a:r>
              <a:rPr lang="en-US" sz="2800" i="1" dirty="0" smtClean="0"/>
              <a:t>SNRIs</a:t>
            </a:r>
            <a:r>
              <a:rPr lang="en-US" sz="2800" dirty="0" smtClean="0"/>
              <a:t> </a:t>
            </a:r>
            <a:r>
              <a:rPr lang="sr-Cyrl-RS" sz="2800" dirty="0" smtClean="0"/>
              <a:t>(дулоксетин, </a:t>
            </a:r>
            <a:r>
              <a:rPr lang="sr-Cyrl-RS" sz="2800" dirty="0" smtClean="0"/>
              <a:t>венлафаксин)</a:t>
            </a:r>
          </a:p>
          <a:p>
            <a:r>
              <a:rPr lang="sr-Cyrl-RS" sz="2800" dirty="0" smtClean="0"/>
              <a:t>ТЦА </a:t>
            </a:r>
            <a:r>
              <a:rPr lang="sr-Cyrl-RS" sz="2800" dirty="0" smtClean="0"/>
              <a:t>(</a:t>
            </a:r>
            <a:r>
              <a:rPr lang="sr-Cyrl-RS" sz="2800" dirty="0" smtClean="0"/>
              <a:t>амитриптилин, нортриптилин, десипрамин)</a:t>
            </a:r>
          </a:p>
          <a:p>
            <a:r>
              <a:rPr lang="sr-Cyrl-RS" sz="2800" dirty="0" smtClean="0"/>
              <a:t>Антиепилептици - инхибитори волтаж-зависних </a:t>
            </a:r>
            <a:r>
              <a:rPr lang="en-US" sz="2800" i="1" dirty="0" smtClean="0"/>
              <a:t>Ca</a:t>
            </a:r>
            <a:r>
              <a:rPr lang="sr-Cyrl-RS" sz="2800" dirty="0" smtClean="0"/>
              <a:t> канала (габапентин, прегабалин)</a:t>
            </a:r>
            <a:endParaRPr lang="en-US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err="1" smtClean="0"/>
              <a:t>NeuPSIG</a:t>
            </a:r>
            <a:r>
              <a:rPr lang="sr-Cyrl-RS" i="1" dirty="0" smtClean="0"/>
              <a:t> </a:t>
            </a:r>
            <a:r>
              <a:rPr lang="sr-Cyrl-RS" dirty="0" smtClean="0"/>
              <a:t>препоруке </a:t>
            </a:r>
            <a:r>
              <a:rPr lang="sr-Cyrl-RS" dirty="0" smtClean="0"/>
              <a:t>(Мета-анализа 2015</a:t>
            </a:r>
            <a:r>
              <a:rPr lang="sr-Cyrl-RS" dirty="0" smtClean="0"/>
              <a:t>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sr-Cyrl-RS" b="1" dirty="0" smtClean="0"/>
              <a:t>Други терапијски избор</a:t>
            </a:r>
            <a:r>
              <a:rPr lang="sr-Cyrl-RS" dirty="0" smtClean="0"/>
              <a:t>:</a:t>
            </a:r>
          </a:p>
          <a:p>
            <a:r>
              <a:rPr lang="sr-Cyrl-RS" sz="2800" dirty="0" smtClean="0"/>
              <a:t>8% фластер са капсаицином</a:t>
            </a:r>
          </a:p>
          <a:p>
            <a:r>
              <a:rPr lang="sr-Cyrl-RS" sz="2800" dirty="0" smtClean="0"/>
              <a:t>5% фластер са лидокаином</a:t>
            </a:r>
          </a:p>
          <a:p>
            <a:r>
              <a:rPr lang="sr-Cyrl-RS" sz="2800" dirty="0" smtClean="0"/>
              <a:t>Трамадол</a:t>
            </a:r>
          </a:p>
          <a:p>
            <a:pPr>
              <a:buNone/>
            </a:pPr>
            <a:r>
              <a:rPr lang="sr-Cyrl-RS" b="1" dirty="0" smtClean="0"/>
              <a:t>Трећи терапијски избор</a:t>
            </a:r>
            <a:r>
              <a:rPr lang="sr-Cyrl-RS" sz="2800" dirty="0" smtClean="0"/>
              <a:t>:</a:t>
            </a:r>
          </a:p>
          <a:p>
            <a:r>
              <a:rPr lang="sr-Cyrl-RS" sz="2800" dirty="0" smtClean="0"/>
              <a:t>Снажни опиоидни аналгетици (морфин, фентанил и сл.)</a:t>
            </a:r>
            <a:endParaRPr lang="en-US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Мета-анализа </a:t>
            </a:r>
            <a:r>
              <a:rPr lang="sr-Cyrl-RS" dirty="0" smtClean="0"/>
              <a:t>2015</a:t>
            </a:r>
            <a:r>
              <a:rPr lang="sr-Cyrl-RS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Већина студија - код пацијената са ДМ неуропатијом и ПХ неуралгијом</a:t>
            </a:r>
          </a:p>
          <a:p>
            <a:r>
              <a:rPr lang="sr-Cyrl-RS" sz="2400" dirty="0" smtClean="0"/>
              <a:t>10% показаног заједничког ефекта последица је систематске грешке (</a:t>
            </a:r>
            <a:r>
              <a:rPr lang="en-US" sz="2400" i="1" dirty="0" smtClean="0"/>
              <a:t>publication bias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r>
              <a:rPr lang="sr-Cyrl-RS" sz="2400" dirty="0" smtClean="0"/>
              <a:t>Изражен плацебо ефекат </a:t>
            </a:r>
          </a:p>
          <a:p>
            <a:r>
              <a:rPr lang="sr-Cyrl-RS" sz="2400" dirty="0" smtClean="0"/>
              <a:t>Генерално, показан је умерени ефекат лекова </a:t>
            </a:r>
          </a:p>
          <a:p>
            <a:r>
              <a:rPr lang="sr-Cyrl-RS" sz="2400" dirty="0" smtClean="0"/>
              <a:t>Подаци не указују да је један лек или група лекова ефикаснија од другог (друге)</a:t>
            </a:r>
            <a:endParaRPr lang="en-US" sz="2400" dirty="0" smtClean="0"/>
          </a:p>
          <a:p>
            <a:r>
              <a:rPr lang="sr-Cyrl-RS" sz="2400" dirty="0" smtClean="0"/>
              <a:t>Већина студија је трајала 12 недеља или мање </a:t>
            </a:r>
          </a:p>
          <a:p>
            <a:r>
              <a:rPr lang="sr-Cyrl-RS" sz="2400" dirty="0" smtClean="0"/>
              <a:t>Подаци су ограничени на неканцерки НПБ код одраслих</a:t>
            </a:r>
            <a:endParaRPr 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SNRIs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507288" cy="4525962"/>
          </a:xfrm>
        </p:spPr>
        <p:txBody>
          <a:bodyPr/>
          <a:lstStyle/>
          <a:p>
            <a:r>
              <a:rPr lang="sr-Cyrl-RS" sz="2800" dirty="0" smtClean="0"/>
              <a:t>Инхибирају поновно преузимање серотонина и норадреналина</a:t>
            </a:r>
            <a:endParaRPr lang="en-US" sz="2800" dirty="0" smtClean="0"/>
          </a:p>
          <a:p>
            <a:r>
              <a:rPr lang="sr-Cyrl-RS" sz="2800" dirty="0" smtClean="0"/>
              <a:t>ВНФК у мањим дозама (</a:t>
            </a:r>
            <a:r>
              <a:rPr lang="en-US" sz="2800" dirty="0" smtClean="0"/>
              <a:t>&lt;150 mg) </a:t>
            </a:r>
            <a:r>
              <a:rPr lang="sr-Cyrl-RS" sz="2800" dirty="0" smtClean="0"/>
              <a:t>једино инхибира преузимање серотонина</a:t>
            </a:r>
            <a:endParaRPr lang="en-US" sz="2800" dirty="0" smtClean="0"/>
          </a:p>
          <a:p>
            <a:r>
              <a:rPr lang="sr-Cyrl-RS" sz="2800" dirty="0" smtClean="0"/>
              <a:t>Доказана </a:t>
            </a:r>
            <a:r>
              <a:rPr lang="sr-Latn-RS" sz="2800" dirty="0" smtClean="0"/>
              <a:t>je </a:t>
            </a:r>
            <a:r>
              <a:rPr lang="sr-Cyrl-RS" sz="2800" dirty="0" smtClean="0"/>
              <a:t>ефикасност код ДМ неуропатије (мета-анализа 2015.: </a:t>
            </a:r>
            <a:r>
              <a:rPr lang="sr-Latn-RS" sz="2800" i="1" dirty="0" smtClean="0"/>
              <a:t>NNT</a:t>
            </a:r>
            <a:r>
              <a:rPr lang="sr-Latn-RS" sz="2800" dirty="0" smtClean="0"/>
              <a:t>=6,4)</a:t>
            </a:r>
            <a:endParaRPr lang="sr-Cyrl-RS" sz="2800" dirty="0" smtClean="0"/>
          </a:p>
          <a:p>
            <a:r>
              <a:rPr lang="sr-Cyrl-RS" sz="2800" dirty="0" smtClean="0"/>
              <a:t>Мање су делотворни код ПХ неуралгије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Дозирање</a:t>
            </a:r>
            <a:r>
              <a:rPr lang="sr-Cyrl-RS" i="1" dirty="0" smtClean="0"/>
              <a:t> </a:t>
            </a:r>
            <a:r>
              <a:rPr lang="en-US" i="1" dirty="0" smtClean="0"/>
              <a:t>SNRIs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91264" cy="4525962"/>
          </a:xfrm>
        </p:spPr>
        <p:txBody>
          <a:bodyPr/>
          <a:lstStyle/>
          <a:p>
            <a:r>
              <a:rPr lang="sr-Cyrl-RS" sz="2800" dirty="0" smtClean="0"/>
              <a:t>Доза </a:t>
            </a:r>
            <a:r>
              <a:rPr lang="sr-Cyrl-RS" sz="2800" dirty="0" smtClean="0"/>
              <a:t>ДЛКС: </a:t>
            </a:r>
            <a:r>
              <a:rPr lang="sr-Cyrl-RS" sz="2800" dirty="0" smtClean="0"/>
              <a:t>6</a:t>
            </a:r>
            <a:r>
              <a:rPr lang="en-US" sz="2800" dirty="0" smtClean="0"/>
              <a:t>0-120 </a:t>
            </a:r>
            <a:r>
              <a:rPr lang="en-US" sz="2800" i="1" dirty="0" smtClean="0"/>
              <a:t>mg</a:t>
            </a:r>
            <a:r>
              <a:rPr lang="sr-Cyrl-RS" sz="2800" i="1" dirty="0" smtClean="0"/>
              <a:t>/24</a:t>
            </a:r>
            <a:r>
              <a:rPr lang="en-US" sz="2800" i="1" dirty="0" smtClean="0"/>
              <a:t>h</a:t>
            </a:r>
            <a:r>
              <a:rPr lang="sr-Cyrl-RS" sz="2800" i="1" dirty="0" smtClean="0"/>
              <a:t> </a:t>
            </a:r>
            <a:r>
              <a:rPr lang="sr-Cyrl-RS" sz="2800" dirty="0" smtClean="0"/>
              <a:t>(6</a:t>
            </a:r>
            <a:r>
              <a:rPr lang="en-US" sz="2800" dirty="0" smtClean="0"/>
              <a:t>0</a:t>
            </a:r>
            <a:r>
              <a:rPr lang="en-US" sz="2800" i="1" dirty="0" smtClean="0"/>
              <a:t>mg</a:t>
            </a:r>
            <a:r>
              <a:rPr lang="sr-Cyrl-RS" sz="2800" dirty="0" smtClean="0"/>
              <a:t>/12</a:t>
            </a:r>
            <a:r>
              <a:rPr lang="en-US" sz="2800" i="1" dirty="0" smtClean="0"/>
              <a:t>h</a:t>
            </a:r>
            <a:r>
              <a:rPr lang="en-US" sz="2800" dirty="0" smtClean="0"/>
              <a:t>)</a:t>
            </a:r>
            <a:r>
              <a:rPr lang="sr-Cyrl-RS" sz="2800" dirty="0" smtClean="0"/>
              <a:t>; 4 </a:t>
            </a:r>
            <a:r>
              <a:rPr lang="sr-Cyrl-RS" sz="2800" dirty="0" smtClean="0"/>
              <a:t>недеље</a:t>
            </a:r>
            <a:endParaRPr lang="en-US" sz="2800" dirty="0" smtClean="0"/>
          </a:p>
          <a:p>
            <a:r>
              <a:rPr lang="sr-Cyrl-RS" sz="2800" dirty="0" smtClean="0"/>
              <a:t>Доза ВНФК: 150-225</a:t>
            </a:r>
            <a:r>
              <a:rPr lang="en-US" sz="2800" dirty="0" smtClean="0"/>
              <a:t> </a:t>
            </a:r>
            <a:r>
              <a:rPr lang="en-US" sz="2800" i="1" dirty="0" smtClean="0"/>
              <a:t>mg</a:t>
            </a:r>
            <a:r>
              <a:rPr lang="sr-Cyrl-RS" sz="2800" i="1" dirty="0" smtClean="0"/>
              <a:t>/</a:t>
            </a:r>
            <a:r>
              <a:rPr lang="en-US" sz="2800" i="1" dirty="0" smtClean="0"/>
              <a:t>d</a:t>
            </a:r>
            <a:r>
              <a:rPr lang="sr-Cyrl-RS" sz="2800" i="1" dirty="0" smtClean="0"/>
              <a:t>; </a:t>
            </a:r>
            <a:r>
              <a:rPr lang="sr-Cyrl-RS" sz="2800" dirty="0" smtClean="0"/>
              <a:t>4-6 </a:t>
            </a:r>
            <a:r>
              <a:rPr lang="sr-Cyrl-RS" sz="2800" dirty="0" smtClean="0"/>
              <a:t>недеља</a:t>
            </a:r>
            <a:endParaRPr lang="en-US" sz="2800" dirty="0" smtClean="0"/>
          </a:p>
          <a:p>
            <a:r>
              <a:rPr lang="sr-Cyrl-RS" sz="2800" dirty="0" smtClean="0"/>
              <a:t>Титрирање дозе: </a:t>
            </a:r>
          </a:p>
          <a:p>
            <a:pPr lvl="1"/>
            <a:r>
              <a:rPr lang="sr-Cyrl-RS" sz="2400" dirty="0" smtClean="0"/>
              <a:t>30</a:t>
            </a:r>
            <a:r>
              <a:rPr lang="en-US" sz="2400" dirty="0" smtClean="0"/>
              <a:t> </a:t>
            </a:r>
            <a:r>
              <a:rPr lang="en-US" sz="2400" i="1" dirty="0" smtClean="0"/>
              <a:t>mg</a:t>
            </a:r>
            <a:r>
              <a:rPr lang="sr-Cyrl-RS" sz="2400" i="1" dirty="0" smtClean="0"/>
              <a:t>/</a:t>
            </a:r>
            <a:r>
              <a:rPr lang="en-US" sz="2400" i="1" dirty="0" smtClean="0"/>
              <a:t>d</a:t>
            </a:r>
            <a:r>
              <a:rPr lang="sr-Cyrl-RS" sz="2400" i="1" dirty="0" smtClean="0">
                <a:sym typeface="Wingdings" pitchFamily="2" charset="2"/>
              </a:rPr>
              <a:t></a:t>
            </a:r>
            <a:r>
              <a:rPr lang="en-US" sz="2400" i="1" dirty="0" smtClean="0"/>
              <a:t> 60</a:t>
            </a:r>
            <a:r>
              <a:rPr lang="en-US" sz="2400" i="1" dirty="0" smtClean="0"/>
              <a:t> mg</a:t>
            </a:r>
            <a:r>
              <a:rPr lang="sr-Cyrl-RS" sz="2400" i="1" dirty="0" smtClean="0"/>
              <a:t>/</a:t>
            </a:r>
            <a:r>
              <a:rPr lang="en-US" sz="2400" i="1" dirty="0" smtClean="0"/>
              <a:t>d (</a:t>
            </a:r>
            <a:r>
              <a:rPr lang="sr-Cyrl-RS" sz="2400" i="1" dirty="0" smtClean="0"/>
              <a:t>након 7 дана)</a:t>
            </a:r>
            <a:r>
              <a:rPr lang="sr-Cyrl-RS" sz="2400" i="1" dirty="0" smtClean="0">
                <a:sym typeface="Wingdings" pitchFamily="2" charset="2"/>
              </a:rPr>
              <a:t></a:t>
            </a:r>
            <a:r>
              <a:rPr lang="en-US" sz="2400" i="1" dirty="0" smtClean="0">
                <a:sym typeface="Wingdings" pitchFamily="2" charset="2"/>
              </a:rPr>
              <a:t> </a:t>
            </a:r>
            <a:r>
              <a:rPr lang="sr-Cyrl-RS" sz="2400" dirty="0" smtClean="0"/>
              <a:t>6</a:t>
            </a:r>
            <a:r>
              <a:rPr lang="en-US" sz="2400" dirty="0" smtClean="0"/>
              <a:t>0-120 </a:t>
            </a:r>
            <a:r>
              <a:rPr lang="en-US" sz="2400" i="1" dirty="0" smtClean="0"/>
              <a:t>mg</a:t>
            </a:r>
            <a:r>
              <a:rPr lang="sr-Cyrl-RS" sz="2400" dirty="0" smtClean="0"/>
              <a:t>/</a:t>
            </a:r>
            <a:r>
              <a:rPr lang="sr-Cyrl-RS" sz="2400" i="1" dirty="0" smtClean="0"/>
              <a:t> /24</a:t>
            </a:r>
            <a:r>
              <a:rPr lang="en-US" sz="2400" i="1" dirty="0" smtClean="0"/>
              <a:t>h</a:t>
            </a:r>
            <a:r>
              <a:rPr lang="en-US" sz="2400" i="1" dirty="0" smtClean="0"/>
              <a:t> (</a:t>
            </a:r>
            <a:r>
              <a:rPr lang="sr-Cyrl-RS" sz="2400" dirty="0" smtClean="0"/>
              <a:t>ДЛКС</a:t>
            </a:r>
            <a:r>
              <a:rPr lang="en-US" sz="2400" dirty="0" smtClean="0"/>
              <a:t>)</a:t>
            </a:r>
            <a:endParaRPr lang="sr-Cyrl-RS" sz="2400" dirty="0" smtClean="0"/>
          </a:p>
          <a:p>
            <a:pPr lvl="1"/>
            <a:r>
              <a:rPr lang="sr-Cyrl-RS" sz="2400" dirty="0" smtClean="0"/>
              <a:t>37,5</a:t>
            </a:r>
            <a:r>
              <a:rPr lang="en-US" sz="2400" dirty="0" smtClean="0"/>
              <a:t> </a:t>
            </a:r>
            <a:r>
              <a:rPr lang="en-US" sz="2400" i="1" dirty="0" smtClean="0"/>
              <a:t>mg</a:t>
            </a:r>
            <a:r>
              <a:rPr lang="sr-Cyrl-RS" sz="2400" i="1" dirty="0" smtClean="0"/>
              <a:t> </a:t>
            </a:r>
            <a:r>
              <a:rPr lang="sr-Cyrl-RS" sz="2400" i="1" dirty="0" smtClean="0"/>
              <a:t>једном дневно или на12 сати </a:t>
            </a:r>
            <a:r>
              <a:rPr lang="sr-Cyrl-RS" sz="2400" i="1" dirty="0" smtClean="0">
                <a:sym typeface="Wingdings" pitchFamily="2" charset="2"/>
              </a:rPr>
              <a:t> повећавати за 75 </a:t>
            </a:r>
            <a:r>
              <a:rPr lang="en-US" sz="2400" i="1" dirty="0" smtClean="0"/>
              <a:t>mg</a:t>
            </a:r>
            <a:r>
              <a:rPr lang="sr-Cyrl-RS" sz="2400" i="1" dirty="0" smtClean="0"/>
              <a:t> на недељу дана </a:t>
            </a:r>
            <a:r>
              <a:rPr lang="sr-Cyrl-RS" sz="2400" i="1" dirty="0" smtClean="0">
                <a:sym typeface="Wingdings" pitchFamily="2" charset="2"/>
              </a:rPr>
              <a:t> 150-225 </a:t>
            </a:r>
            <a:r>
              <a:rPr lang="en-US" sz="2400" i="1" dirty="0" smtClean="0"/>
              <a:t>mg</a:t>
            </a:r>
            <a:r>
              <a:rPr lang="sr-Cyrl-RS" sz="2400" i="1" dirty="0" smtClean="0"/>
              <a:t>/</a:t>
            </a:r>
            <a:r>
              <a:rPr lang="sr-Cyrl-RS" sz="2400" i="1" dirty="0" smtClean="0"/>
              <a:t> /24</a:t>
            </a:r>
            <a:r>
              <a:rPr lang="en-US" sz="2400" i="1" dirty="0" smtClean="0"/>
              <a:t>h</a:t>
            </a:r>
            <a:r>
              <a:rPr lang="sr-Cyrl-RS" sz="2400" i="1" dirty="0" smtClean="0"/>
              <a:t> (ВНФК)</a:t>
            </a:r>
            <a:endParaRPr lang="en-US" sz="2400" dirty="0" smtClean="0"/>
          </a:p>
          <a:p>
            <a:pPr lvl="1"/>
            <a:endParaRPr lang="en-US" sz="24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Нежељена дејства </a:t>
            </a:r>
            <a:r>
              <a:rPr lang="en-US" i="1" dirty="0" smtClean="0"/>
              <a:t>SNRIs</a:t>
            </a:r>
            <a:r>
              <a:rPr lang="sr-Cyrl-R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Пораст ТА и аритмије (опрез код срчаних болесника)</a:t>
            </a:r>
          </a:p>
          <a:p>
            <a:r>
              <a:rPr lang="sr-Cyrl-RS" sz="2800" dirty="0" smtClean="0"/>
              <a:t>Мучнина је најчешће нежељено дејство ДЛКС (може се умањити применом мањих иницијалних доза)</a:t>
            </a:r>
          </a:p>
          <a:p>
            <a:r>
              <a:rPr lang="sr-Cyrl-RS" sz="2800" dirty="0" smtClean="0"/>
              <a:t>Анорексија код примене ДЛКС доводи до редукције ТТ, што може бити повољно код неких пацијената </a:t>
            </a:r>
            <a:endParaRPr lang="en-US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Нежељена дејства </a:t>
            </a:r>
            <a:r>
              <a:rPr lang="en-US" i="1" dirty="0" smtClean="0"/>
              <a:t>SNRIs</a:t>
            </a:r>
            <a:r>
              <a:rPr lang="sr-Cyrl-R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Венлафаксин има проконвулзивно дејство</a:t>
            </a:r>
          </a:p>
          <a:p>
            <a:r>
              <a:rPr lang="sr-Cyrl-RS" sz="2800" dirty="0" smtClean="0"/>
              <a:t>Старији пацијенти – “</a:t>
            </a:r>
            <a:r>
              <a:rPr lang="en-US" sz="2800" i="1" dirty="0" smtClean="0"/>
              <a:t>start low go slow</a:t>
            </a:r>
            <a:r>
              <a:rPr lang="en-US" sz="2800" dirty="0" smtClean="0"/>
              <a:t>” </a:t>
            </a:r>
            <a:endParaRPr lang="sr-Cyrl-RS" sz="2800" dirty="0" smtClean="0"/>
          </a:p>
          <a:p>
            <a:r>
              <a:rPr lang="sr-Cyrl-RS" sz="2800" dirty="0" smtClean="0"/>
              <a:t>Физичка зависност (постепено укидање терапије)</a:t>
            </a:r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ТЦА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Инхибирају поновно преузимање норадреналина у спиналним синапсама</a:t>
            </a:r>
          </a:p>
          <a:p>
            <a:r>
              <a:rPr lang="sr-Cyrl-RS" sz="2800" dirty="0" smtClean="0"/>
              <a:t>Вероватно инхибирају и преузимање серотонина</a:t>
            </a:r>
          </a:p>
          <a:p>
            <a:r>
              <a:rPr lang="sr-Cyrl-RS" sz="2800" dirty="0" smtClean="0"/>
              <a:t>Инхибирају волтаж-зависне </a:t>
            </a:r>
            <a:r>
              <a:rPr lang="en-US" sz="2800" i="1" dirty="0" smtClean="0"/>
              <a:t>Na</a:t>
            </a:r>
            <a:r>
              <a:rPr lang="en-US" sz="2800" dirty="0" smtClean="0"/>
              <a:t> </a:t>
            </a:r>
            <a:r>
              <a:rPr lang="sr-Cyrl-RS" sz="2800" dirty="0" smtClean="0"/>
              <a:t>канале</a:t>
            </a:r>
          </a:p>
          <a:p>
            <a:r>
              <a:rPr lang="sr-Cyrl-RS" sz="2800" dirty="0" smtClean="0"/>
              <a:t>“Прљави лекови” – мултипле мете, плејотропни ефекти</a:t>
            </a:r>
          </a:p>
          <a:p>
            <a:r>
              <a:rPr lang="sr-Cyrl-RS" sz="2800" dirty="0" smtClean="0"/>
              <a:t>Н</a:t>
            </a:r>
            <a:r>
              <a:rPr lang="sr-Cyrl-RS" sz="2800" dirty="0" smtClean="0"/>
              <a:t>еселективност доприноси ефикасности, али и повећава учесталост нежељених дејстава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Ефикасност ТЦА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Аналгетске дозе су мање од доза које се користе у лечењу депресије</a:t>
            </a:r>
          </a:p>
          <a:p>
            <a:r>
              <a:rPr lang="sr-Cyrl-RS" sz="2800" dirty="0" smtClean="0"/>
              <a:t>Аналгезија - обично је потребно да прође 2-4 недеље (слично антидепресивном ефекту)</a:t>
            </a:r>
          </a:p>
          <a:p>
            <a:r>
              <a:rPr lang="sr-Cyrl-RS" sz="2800" dirty="0" smtClean="0"/>
              <a:t>Ефикасни су и код ДМ неуропатије и код ПХ неуралгије</a:t>
            </a:r>
          </a:p>
          <a:p>
            <a:r>
              <a:rPr lang="en-US" sz="2800" i="1" dirty="0" smtClean="0"/>
              <a:t>NNT</a:t>
            </a:r>
            <a:r>
              <a:rPr lang="en-US" sz="2800" dirty="0" smtClean="0"/>
              <a:t>=3,6</a:t>
            </a:r>
            <a:r>
              <a:rPr lang="sr-Cyrl-RS" sz="2800" dirty="0" smtClean="0"/>
              <a:t> за АМТП (мета-анализа 2015.), сматра се да је ефикасност прецењена (мали број доживи комплетно ослобађање бола)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Неуропатски бол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91264" cy="4570412"/>
          </a:xfrm>
        </p:spPr>
        <p:txBody>
          <a:bodyPr/>
          <a:lstStyle/>
          <a:p>
            <a:r>
              <a:rPr lang="sr-Cyrl-RS" sz="2800" dirty="0" smtClean="0"/>
              <a:t>“Бол изазван оштећењем или обољевањем </a:t>
            </a:r>
            <a:r>
              <a:rPr lang="sr-Cyrl-RS" sz="2800" dirty="0" smtClean="0"/>
              <a:t>соматосен</a:t>
            </a:r>
            <a:r>
              <a:rPr lang="sr-Cyrl-RS" sz="2800" dirty="0" smtClean="0"/>
              <a:t>зитивног </a:t>
            </a:r>
            <a:r>
              <a:rPr lang="sr-Cyrl-RS" sz="2800" dirty="0" smtClean="0"/>
              <a:t>нервног </a:t>
            </a:r>
            <a:r>
              <a:rPr lang="sr-Cyrl-RS" sz="2800" dirty="0" smtClean="0"/>
              <a:t>система” </a:t>
            </a:r>
            <a:r>
              <a:rPr lang="sr-Cyrl-RS" sz="2000" dirty="0" smtClean="0"/>
              <a:t>(</a:t>
            </a:r>
            <a:r>
              <a:rPr lang="en-US" sz="2000" i="1" dirty="0" smtClean="0"/>
              <a:t>International Association for the Study of Pain. IASP Taxonomy. </a:t>
            </a:r>
            <a:r>
              <a:rPr lang="sr-Cyrl-RS" sz="2000" i="1" dirty="0" smtClean="0"/>
              <a:t>2017.</a:t>
            </a:r>
            <a:r>
              <a:rPr lang="sr-Cyrl-RS" sz="2000" dirty="0" smtClean="0"/>
              <a:t>)</a:t>
            </a:r>
          </a:p>
          <a:p>
            <a:r>
              <a:rPr lang="sr-Cyrl-RS" sz="2800" dirty="0" smtClean="0"/>
              <a:t>Патолошки</a:t>
            </a:r>
            <a:r>
              <a:rPr lang="en-US" sz="2800" dirty="0" smtClean="0"/>
              <a:t>, </a:t>
            </a:r>
            <a:r>
              <a:rPr lang="sr-Cyrl-RS" sz="2800" dirty="0" smtClean="0"/>
              <a:t>углавном хроничан бол, </a:t>
            </a:r>
            <a:r>
              <a:rPr lang="sr-Cyrl-RS" sz="2800" dirty="0" smtClean="0"/>
              <a:t>упоран, </a:t>
            </a:r>
            <a:r>
              <a:rPr lang="sr-Cyrl-RS" sz="2800" dirty="0" smtClean="0"/>
              <a:t>мучан</a:t>
            </a:r>
            <a:endParaRPr lang="sr-Cyrl-RS" sz="2800" dirty="0" smtClean="0"/>
          </a:p>
          <a:p>
            <a:r>
              <a:rPr lang="sr-Cyrl-RS" sz="2800" dirty="0" smtClean="0"/>
              <a:t>Удружен је са анксиозношћу, </a:t>
            </a:r>
            <a:r>
              <a:rPr lang="sr-Cyrl-RS" sz="2800" dirty="0" smtClean="0"/>
              <a:t>замором, несаницом </a:t>
            </a:r>
            <a:r>
              <a:rPr lang="sr-Cyrl-RS" sz="2800" dirty="0" smtClean="0"/>
              <a:t>и депресијом (“зачарани круг”)</a:t>
            </a:r>
          </a:p>
          <a:p>
            <a:r>
              <a:rPr lang="sr-Cyrl-RS" sz="2800" dirty="0" smtClean="0"/>
              <a:t>Значајно умањује дневно функционисање,  социјалне активности, радну способност и  свеукупни квалитет живота </a:t>
            </a:r>
            <a:r>
              <a:rPr lang="sr-Cyrl-RS" sz="2800" dirty="0" smtClean="0"/>
              <a:t>болесника</a:t>
            </a:r>
            <a:endParaRPr lang="sr-Cyrl-RS" sz="2800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Дозирање ТЦА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400" dirty="0" smtClean="0"/>
              <a:t>Иницијална доза је10-25 </a:t>
            </a:r>
            <a:r>
              <a:rPr lang="en-US" sz="2400" i="1" dirty="0" smtClean="0"/>
              <a:t>mg/</a:t>
            </a:r>
            <a:r>
              <a:rPr lang="sr-Cyrl-RS" sz="2400" i="1" dirty="0" smtClean="0"/>
              <a:t>24</a:t>
            </a:r>
            <a:r>
              <a:rPr lang="en-US" sz="2400" i="1" dirty="0" smtClean="0"/>
              <a:t>h</a:t>
            </a:r>
            <a:r>
              <a:rPr lang="sr-Cyrl-RS" sz="2400" dirty="0" smtClean="0"/>
              <a:t>, увече пред спавање, па се онда додаје по 25</a:t>
            </a:r>
            <a:r>
              <a:rPr lang="en-US" sz="2400" i="1" dirty="0" smtClean="0"/>
              <a:t>mg</a:t>
            </a:r>
            <a:r>
              <a:rPr lang="sr-Cyrl-RS" sz="2400" i="1" dirty="0" smtClean="0"/>
              <a:t> </a:t>
            </a:r>
            <a:r>
              <a:rPr lang="sr-Cyrl-RS" sz="2400" dirty="0" smtClean="0"/>
              <a:t>сваких 3-7 дана </a:t>
            </a:r>
          </a:p>
          <a:p>
            <a:r>
              <a:rPr lang="sr-Cyrl-RS" sz="2400" dirty="0" smtClean="0"/>
              <a:t>Циљна доза је 25-100</a:t>
            </a:r>
            <a:r>
              <a:rPr lang="en-US" sz="2400" i="1" dirty="0" smtClean="0"/>
              <a:t> mg/</a:t>
            </a:r>
            <a:r>
              <a:rPr lang="sr-Cyrl-RS" sz="2400" i="1" dirty="0" smtClean="0"/>
              <a:t>24</a:t>
            </a:r>
            <a:r>
              <a:rPr lang="en-US" sz="2400" i="1" dirty="0" smtClean="0"/>
              <a:t>h</a:t>
            </a:r>
            <a:r>
              <a:rPr lang="sr-Cyrl-RS" sz="2400" i="1" dirty="0" smtClean="0"/>
              <a:t>, </a:t>
            </a:r>
            <a:r>
              <a:rPr lang="sr-Cyrl-RS" sz="2400" dirty="0" smtClean="0"/>
              <a:t>а максимална </a:t>
            </a:r>
            <a:r>
              <a:rPr lang="sr-Cyrl-RS" sz="2400" i="1" dirty="0" smtClean="0"/>
              <a:t>150</a:t>
            </a:r>
            <a:r>
              <a:rPr lang="en-US" sz="2400" i="1" dirty="0" smtClean="0"/>
              <a:t> mg/</a:t>
            </a:r>
            <a:r>
              <a:rPr lang="sr-Cyrl-RS" sz="2400" i="1" dirty="0" smtClean="0"/>
              <a:t>24</a:t>
            </a:r>
            <a:r>
              <a:rPr lang="en-US" sz="2400" i="1" dirty="0" smtClean="0"/>
              <a:t>h</a:t>
            </a:r>
            <a:endParaRPr lang="sr-Cyrl-RS" sz="2400" i="1" dirty="0" smtClean="0"/>
          </a:p>
          <a:p>
            <a:r>
              <a:rPr lang="sr-Cyrl-RS" sz="2800" dirty="0" smtClean="0"/>
              <a:t>Лечење обично траје 4-6 недеља, са укупно 2 недеље максималне толеришуће дозе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Нежељена дејства ТЦА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Ортостатска хипотензија са тахикардијом, отежана ејакулација (</a:t>
            </a:r>
            <a:r>
              <a:rPr lang="sr-Cyrl-RS" sz="2800" b="1" i="1" dirty="0" smtClean="0"/>
              <a:t>алфа1 адренергички рецептори</a:t>
            </a:r>
            <a:r>
              <a:rPr lang="sr-Cyrl-RS" sz="2800" dirty="0" smtClean="0"/>
              <a:t>)</a:t>
            </a:r>
          </a:p>
          <a:p>
            <a:r>
              <a:rPr lang="sr-Cyrl-RS" sz="2800" dirty="0" smtClean="0"/>
              <a:t>Седација/поспаност, повећање  апетита и ТТ (</a:t>
            </a:r>
            <a:r>
              <a:rPr lang="sr-Cyrl-RS" sz="2800" b="1" i="1" dirty="0" smtClean="0"/>
              <a:t>Х1 хистамински рецептори</a:t>
            </a:r>
            <a:r>
              <a:rPr lang="sr-Cyrl-RS" sz="2800" dirty="0" smtClean="0"/>
              <a:t>)</a:t>
            </a:r>
          </a:p>
          <a:p>
            <a:r>
              <a:rPr lang="sr-Cyrl-RS" sz="2800" dirty="0" smtClean="0"/>
              <a:t>Опстипација, отежано мокрење, сувоћа уста и очију, замућење вида (поремећај акомодације), појачано знојење (</a:t>
            </a:r>
            <a:r>
              <a:rPr lang="sr-Cyrl-RS" sz="2800" b="1" dirty="0" smtClean="0"/>
              <a:t>мускарински холинергички рецептори</a:t>
            </a:r>
            <a:r>
              <a:rPr lang="sr-Cyrl-RS" sz="2800" dirty="0" smtClean="0"/>
              <a:t>)</a:t>
            </a:r>
            <a:endParaRPr lang="en-US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Нежељена дејства ТЦА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Код предозирања- кардиотоксичност, аритмије, манија, конвулзије</a:t>
            </a:r>
          </a:p>
          <a:p>
            <a:r>
              <a:rPr lang="sr-Cyrl-RS" sz="2800" dirty="0" smtClean="0"/>
              <a:t>НТРП и ДЗПР преферирају се код старијих пацијената и оних са ризиком од испољавања нежељених ефеката</a:t>
            </a:r>
          </a:p>
          <a:p>
            <a:r>
              <a:rPr lang="sr-Cyrl-RS" sz="2800" dirty="0" smtClean="0"/>
              <a:t>Због свих набројаних нажељених ефеката максимална дневна доза им је углавном ограничена на 100 </a:t>
            </a:r>
            <a:r>
              <a:rPr lang="en-US" sz="2800" i="1" dirty="0" smtClean="0"/>
              <a:t>mg</a:t>
            </a:r>
            <a:endParaRPr lang="sr-Cyrl-R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Антиепилептици (Габапентоиди)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Селективно се везују се и инхибирају </a:t>
            </a:r>
            <a:r>
              <a:rPr lang="el-GR" sz="2800" dirty="0" smtClean="0"/>
              <a:t>α2δ </a:t>
            </a:r>
            <a:r>
              <a:rPr lang="sr-Cyrl-RS" sz="2800" dirty="0" smtClean="0"/>
              <a:t>субјединицу волтаж-зависних </a:t>
            </a:r>
            <a:r>
              <a:rPr lang="en-US" sz="2800" i="1" dirty="0" smtClean="0"/>
              <a:t>Ca</a:t>
            </a:r>
            <a:r>
              <a:rPr lang="sr-Cyrl-RS" sz="2800" dirty="0" smtClean="0"/>
              <a:t> канала на пресинаптичким мембранама, смањујући број канала у различитим деловима ЦНС</a:t>
            </a:r>
          </a:p>
          <a:p>
            <a:r>
              <a:rPr lang="en-US" sz="2800" i="1" dirty="0" smtClean="0"/>
              <a:t>GABA</a:t>
            </a:r>
            <a:r>
              <a:rPr lang="en-US" sz="2800" dirty="0" smtClean="0"/>
              <a:t> </a:t>
            </a:r>
            <a:r>
              <a:rPr lang="sr-Cyrl-RS" sz="2800" dirty="0" smtClean="0"/>
              <a:t>аналози, али не делује на њене рецепторе, нити се конвертују у </a:t>
            </a:r>
            <a:r>
              <a:rPr lang="en-US" sz="2800" i="1" dirty="0" smtClean="0"/>
              <a:t>GABA</a:t>
            </a:r>
            <a:r>
              <a:rPr lang="sr-Cyrl-RS" sz="2800" i="1" dirty="0" smtClean="0"/>
              <a:t> </a:t>
            </a:r>
            <a:r>
              <a:rPr lang="sr-Cyrl-RS" sz="2800" dirty="0" smtClean="0"/>
              <a:t>и не модулише њен транспорт и метаболизам</a:t>
            </a:r>
          </a:p>
          <a:p>
            <a:r>
              <a:rPr lang="sr-Cyrl-RS" sz="2800" dirty="0" smtClean="0"/>
              <a:t>Аналгетски, анксиолитички и антиконвулзивни ефекат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Антиепилептици </a:t>
            </a:r>
            <a:r>
              <a:rPr lang="sr-Cyrl-RS" dirty="0" smtClean="0"/>
              <a:t>(Габапентоиди)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91264" cy="4525962"/>
          </a:xfrm>
        </p:spPr>
        <p:txBody>
          <a:bodyPr/>
          <a:lstStyle/>
          <a:p>
            <a:r>
              <a:rPr lang="sr-Cyrl-RS" sz="2800" dirty="0" smtClean="0"/>
              <a:t>ПГБ је 2-4 пута јачи аналгетик од </a:t>
            </a:r>
            <a:r>
              <a:rPr lang="sr-Cyrl-RS" sz="2800" dirty="0" smtClean="0"/>
              <a:t>ГБП и брже почиње да делује</a:t>
            </a:r>
          </a:p>
          <a:p>
            <a:r>
              <a:rPr lang="sr-Cyrl-RS" sz="2800" dirty="0" smtClean="0"/>
              <a:t>Биорасположивост ГБП опада са порастом дозе (засићење </a:t>
            </a:r>
            <a:r>
              <a:rPr lang="en-US" sz="2800" i="1" dirty="0" smtClean="0"/>
              <a:t>LAT1</a:t>
            </a:r>
            <a:r>
              <a:rPr lang="sr-Cyrl-RS" sz="2800" i="1" dirty="0" smtClean="0"/>
              <a:t> </a:t>
            </a:r>
            <a:r>
              <a:rPr lang="sr-Cyrl-RS" sz="2800" dirty="0" smtClean="0"/>
              <a:t>транспортера у цревима)</a:t>
            </a:r>
          </a:p>
          <a:p>
            <a:r>
              <a:rPr lang="sr-Cyrl-RS" sz="2800" dirty="0" smtClean="0"/>
              <a:t>ГБП у облику таблете са продуженим ослобађањем АС (ГБП-енакабрил)</a:t>
            </a:r>
          </a:p>
          <a:p>
            <a:r>
              <a:rPr lang="sr-Cyrl-RS" sz="2800" dirty="0" smtClean="0"/>
              <a:t>Не метаболишу се у јетри, већ се неизмењени излучују преко бубрега</a:t>
            </a:r>
          </a:p>
          <a:p>
            <a:endParaRPr lang="sr-Cyrl-R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Ефикасност габапентоида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Е</a:t>
            </a:r>
            <a:r>
              <a:rPr lang="sr-Cyrl-RS" sz="2800" dirty="0" smtClean="0"/>
              <a:t>фикасност је доказана </a:t>
            </a:r>
            <a:r>
              <a:rPr lang="sr-Cyrl-RS" sz="2800" dirty="0" smtClean="0"/>
              <a:t>код ДМ неуропатије и у лечењу ПХ </a:t>
            </a:r>
            <a:r>
              <a:rPr lang="sr-Cyrl-RS" sz="2800" dirty="0" smtClean="0"/>
              <a:t>неуралгије</a:t>
            </a:r>
          </a:p>
          <a:p>
            <a:r>
              <a:rPr lang="sr-Cyrl-RS" sz="2800" dirty="0" smtClean="0"/>
              <a:t>Мета анализа 2015</a:t>
            </a:r>
            <a:r>
              <a:rPr lang="en-US" sz="2800" dirty="0" smtClean="0"/>
              <a:t>.</a:t>
            </a:r>
            <a:r>
              <a:rPr lang="sr-Cyrl-RS" sz="2800" dirty="0" smtClean="0"/>
              <a:t>: </a:t>
            </a:r>
          </a:p>
          <a:p>
            <a:pPr lvl="1"/>
            <a:r>
              <a:rPr lang="en-US" i="1" dirty="0" smtClean="0"/>
              <a:t>NNT</a:t>
            </a:r>
            <a:r>
              <a:rPr lang="en-US" dirty="0" smtClean="0"/>
              <a:t> </a:t>
            </a:r>
            <a:r>
              <a:rPr lang="sr-Cyrl-RS" dirty="0" smtClean="0"/>
              <a:t>(ПГБ)=7,7</a:t>
            </a:r>
          </a:p>
          <a:p>
            <a:pPr lvl="1"/>
            <a:r>
              <a:rPr lang="en-US" i="1" dirty="0" smtClean="0"/>
              <a:t>NNT </a:t>
            </a:r>
            <a:r>
              <a:rPr lang="sr-Cyrl-RS" dirty="0" smtClean="0"/>
              <a:t>(ГБП)=7,2</a:t>
            </a:r>
            <a:endParaRPr lang="sr-Cyrl-RS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Ефикасност габапентоида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ПГБ је показао ефикасност и код </a:t>
            </a:r>
            <a:r>
              <a:rPr lang="sr-Cyrl-RS" sz="2800" dirty="0" smtClean="0"/>
              <a:t>мешовитог или некласификованог пострауматског НПБ </a:t>
            </a:r>
            <a:endParaRPr lang="sr-Cyrl-RS" sz="2800" dirty="0" smtClean="0"/>
          </a:p>
          <a:p>
            <a:r>
              <a:rPr lang="sr-Cyrl-RS" sz="2800" dirty="0" smtClean="0"/>
              <a:t>Кохранова мета-анализа 2019</a:t>
            </a:r>
            <a:r>
              <a:rPr lang="sr-Cyrl-RS" sz="2800" dirty="0" smtClean="0"/>
              <a:t>. (ПГБ):</a:t>
            </a:r>
            <a:endParaRPr lang="sr-Cyrl-RS" sz="2800" dirty="0" smtClean="0"/>
          </a:p>
          <a:p>
            <a:pPr lvl="1"/>
            <a:r>
              <a:rPr lang="en-US" i="1" dirty="0" smtClean="0"/>
              <a:t>NNT</a:t>
            </a:r>
            <a:r>
              <a:rPr lang="sr-Cyrl-RS" dirty="0" smtClean="0"/>
              <a:t>= </a:t>
            </a:r>
            <a:r>
              <a:rPr lang="sr-Cyrl-RS" dirty="0" smtClean="0"/>
              <a:t>7,2</a:t>
            </a:r>
            <a:endParaRPr lang="sr-Cyrl-RS" dirty="0" smtClean="0"/>
          </a:p>
          <a:p>
            <a:pPr lvl="1"/>
            <a:r>
              <a:rPr lang="sr-Cyrl-RS" dirty="0" smtClean="0"/>
              <a:t>Докази </a:t>
            </a:r>
            <a:r>
              <a:rPr lang="sr-Cyrl-RS" dirty="0" smtClean="0"/>
              <a:t>за централни НПБ су неконзистентни</a:t>
            </a:r>
            <a:endParaRPr lang="sr-Cyrl-RS" sz="2800" dirty="0" smtClean="0"/>
          </a:p>
          <a:p>
            <a:r>
              <a:rPr lang="sr-Cyrl-RS" sz="2800" dirty="0" smtClean="0"/>
              <a:t>Оба лека су минимално ефикасни или неефиксани код ХИВ </a:t>
            </a:r>
            <a:r>
              <a:rPr lang="sr-Cyrl-RS" sz="2800" dirty="0" smtClean="0"/>
              <a:t>неуропатије, </a:t>
            </a:r>
            <a:r>
              <a:rPr lang="sr-Cyrl-RS" sz="2800" dirty="0" smtClean="0"/>
              <a:t>канцерског </a:t>
            </a:r>
            <a:r>
              <a:rPr lang="sr-Cyrl-RS" sz="2800" dirty="0" smtClean="0"/>
              <a:t>и других врста НПБ</a:t>
            </a:r>
            <a:endParaRPr lang="en-US" sz="2800" dirty="0" smtClean="0"/>
          </a:p>
          <a:p>
            <a:endParaRPr lang="en-US" sz="2800" b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Ефикасност габапентоида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Изводи из </a:t>
            </a:r>
            <a:r>
              <a:rPr lang="ru-RU" sz="2800" dirty="0" smtClean="0"/>
              <a:t>закључака две Кохранове мета-анализе (ПГБ 2019. и ГБП 2017.):</a:t>
            </a:r>
          </a:p>
          <a:p>
            <a:pPr lvl="1"/>
            <a:r>
              <a:rPr lang="ru-RU" sz="2400" dirty="0" smtClean="0"/>
              <a:t>»</a:t>
            </a:r>
            <a:r>
              <a:rPr lang="ru-RU" sz="2400" i="1" dirty="0" smtClean="0"/>
              <a:t>Неки пацијенти </a:t>
            </a:r>
            <a:r>
              <a:rPr lang="ru-RU" sz="2400" i="1" dirty="0" smtClean="0"/>
              <a:t>ће имати </a:t>
            </a:r>
            <a:r>
              <a:rPr lang="ru-RU" sz="2400" i="1" dirty="0" smtClean="0"/>
              <a:t>значајне користи од лечења </a:t>
            </a:r>
            <a:r>
              <a:rPr lang="sr-Cyrl-RS" sz="2400" i="1" dirty="0" smtClean="0"/>
              <a:t>ПГБ-ом</a:t>
            </a:r>
            <a:r>
              <a:rPr lang="ru-RU" sz="2400" i="1" dirty="0" smtClean="0"/>
              <a:t>; више њих </a:t>
            </a:r>
            <a:r>
              <a:rPr lang="ru-RU" sz="2400" i="1" dirty="0" smtClean="0"/>
              <a:t>ће имати </a:t>
            </a:r>
            <a:r>
              <a:rPr lang="ru-RU" sz="2400" i="1" dirty="0" smtClean="0"/>
              <a:t>умерене користи</a:t>
            </a:r>
            <a:r>
              <a:rPr lang="ru-RU" sz="2400" i="1" dirty="0" smtClean="0"/>
              <a:t>, </a:t>
            </a:r>
            <a:r>
              <a:rPr lang="ru-RU" sz="2400" i="1" dirty="0" smtClean="0"/>
              <a:t>али многи </a:t>
            </a:r>
            <a:r>
              <a:rPr lang="ru-RU" sz="2400" i="1" dirty="0" smtClean="0"/>
              <a:t>неће имати </a:t>
            </a:r>
            <a:r>
              <a:rPr lang="ru-RU" sz="2400" i="1" dirty="0" smtClean="0"/>
              <a:t>било какве користи </a:t>
            </a:r>
            <a:r>
              <a:rPr lang="ru-RU" sz="2400" i="1" dirty="0" smtClean="0"/>
              <a:t>или ће прекинути </a:t>
            </a:r>
            <a:r>
              <a:rPr lang="ru-RU" sz="2400" i="1" dirty="0" smtClean="0"/>
              <a:t>лечење</a:t>
            </a:r>
            <a:r>
              <a:rPr lang="ru-RU" sz="2400" dirty="0" smtClean="0"/>
              <a:t>»</a:t>
            </a:r>
          </a:p>
          <a:p>
            <a:pPr lvl="1"/>
            <a:r>
              <a:rPr lang="ru-RU" sz="2400" dirty="0" smtClean="0"/>
              <a:t>»</a:t>
            </a:r>
            <a:r>
              <a:rPr lang="ru-RU" sz="2400" i="1" dirty="0" smtClean="0"/>
              <a:t>Више од </a:t>
            </a:r>
            <a:r>
              <a:rPr lang="ru-RU" sz="2400" i="1" dirty="0" smtClean="0"/>
              <a:t>половине </a:t>
            </a:r>
            <a:r>
              <a:rPr lang="ru-RU" sz="2400" i="1" dirty="0" smtClean="0"/>
              <a:t>пацијената лечених ГБП-ом </a:t>
            </a:r>
            <a:r>
              <a:rPr lang="ru-RU" sz="2400" i="1" dirty="0" smtClean="0"/>
              <a:t>неће </a:t>
            </a:r>
            <a:r>
              <a:rPr lang="ru-RU" sz="2400" i="1" dirty="0" smtClean="0"/>
              <a:t>доживети значајно ублажавање </a:t>
            </a:r>
            <a:r>
              <a:rPr lang="ru-RU" sz="2400" i="1" dirty="0" smtClean="0"/>
              <a:t>бола, али може </a:t>
            </a:r>
            <a:r>
              <a:rPr lang="ru-RU" sz="2400" i="1" dirty="0" smtClean="0"/>
              <a:t>искусити нежељене реакције</a:t>
            </a:r>
            <a:r>
              <a:rPr lang="ru-RU" sz="2400" dirty="0" smtClean="0"/>
              <a:t>»</a:t>
            </a:r>
            <a:endParaRPr lang="en-US" sz="24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Дозирање прегабалина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Титрирање дозе је једноставније него код ГБП због ужег терпијског опсега (150-600</a:t>
            </a:r>
            <a:r>
              <a:rPr lang="en-US" sz="2800" i="1" dirty="0" smtClean="0"/>
              <a:t> </a:t>
            </a:r>
            <a:r>
              <a:rPr lang="en-US" sz="2800" i="1" dirty="0" smtClean="0"/>
              <a:t>mg</a:t>
            </a:r>
            <a:r>
              <a:rPr lang="sr-Cyrl-RS" sz="2800" dirty="0" smtClean="0"/>
              <a:t>)</a:t>
            </a:r>
          </a:p>
          <a:p>
            <a:r>
              <a:rPr lang="sr-Cyrl-RS" sz="2400" dirty="0" smtClean="0"/>
              <a:t>Обично се почиње са укупном дневном дозом од 150 </a:t>
            </a:r>
            <a:r>
              <a:rPr lang="en-US" sz="2400" i="1" dirty="0" smtClean="0"/>
              <a:t>mg</a:t>
            </a:r>
            <a:r>
              <a:rPr lang="sr-Cyrl-RS" sz="2400" i="1" dirty="0" smtClean="0"/>
              <a:t> </a:t>
            </a:r>
            <a:r>
              <a:rPr lang="sr-Cyrl-RS" sz="2400" dirty="0" smtClean="0"/>
              <a:t>подељеном у 2-3 појединачне једнаке дозе</a:t>
            </a:r>
          </a:p>
          <a:p>
            <a:r>
              <a:rPr lang="sr-Cyrl-RS" sz="2400" dirty="0" smtClean="0"/>
              <a:t>У случају неуспеха (што се углавном и дешава) укупна дневна доза се повећава на 300</a:t>
            </a:r>
            <a:r>
              <a:rPr lang="en-US" sz="2400" dirty="0" smtClean="0"/>
              <a:t> </a:t>
            </a:r>
            <a:r>
              <a:rPr lang="en-US" sz="2400" i="1" dirty="0" smtClean="0"/>
              <a:t>mg</a:t>
            </a:r>
            <a:r>
              <a:rPr lang="sr-Cyrl-RS" sz="2400" i="1" dirty="0" smtClean="0"/>
              <a:t> </a:t>
            </a:r>
            <a:r>
              <a:rPr lang="sr-Cyrl-RS" sz="2400" dirty="0" smtClean="0"/>
              <a:t>након </a:t>
            </a:r>
            <a:r>
              <a:rPr lang="sr-Cyrl-RS" sz="2400" dirty="0" smtClean="0"/>
              <a:t>7</a:t>
            </a:r>
            <a:r>
              <a:rPr lang="sr-Cyrl-RS" sz="2400" dirty="0" smtClean="0"/>
              <a:t>-14 дана, а затим “по потреби” постепено (150 </a:t>
            </a:r>
            <a:r>
              <a:rPr lang="en-US" sz="2400" i="1" dirty="0" smtClean="0"/>
              <a:t>mg</a:t>
            </a:r>
            <a:r>
              <a:rPr lang="sr-Cyrl-RS" sz="2400" i="1" dirty="0" smtClean="0"/>
              <a:t> </a:t>
            </a:r>
            <a:r>
              <a:rPr lang="sr-Cyrl-RS" sz="2400" i="1" dirty="0" smtClean="0"/>
              <a:t>на 3-7 дана) </a:t>
            </a:r>
            <a:r>
              <a:rPr lang="sr-Cyrl-RS" sz="2400" dirty="0" smtClean="0"/>
              <a:t>до максималних 600</a:t>
            </a:r>
            <a:r>
              <a:rPr lang="en-US" sz="2400" i="1" dirty="0" smtClean="0"/>
              <a:t> mg</a:t>
            </a:r>
            <a:r>
              <a:rPr lang="sr-Cyrl-RS" sz="2400" i="1" dirty="0" smtClean="0"/>
              <a:t> </a:t>
            </a:r>
            <a:r>
              <a:rPr lang="sr-Cyrl-RS" sz="2400" dirty="0" smtClean="0"/>
              <a:t>дневно</a:t>
            </a:r>
          </a:p>
          <a:p>
            <a:r>
              <a:rPr lang="sr-Cyrl-RS" sz="2800" dirty="0" smtClean="0"/>
              <a:t>Терапија обично траје 4 недеље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Дозирање габапентина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363272" cy="4525962"/>
          </a:xfrm>
        </p:spPr>
        <p:txBody>
          <a:bodyPr/>
          <a:lstStyle/>
          <a:p>
            <a:r>
              <a:rPr lang="sr-Cyrl-RS" sz="2400" dirty="0" smtClean="0"/>
              <a:t>Иницијална доза – 300 </a:t>
            </a:r>
            <a:r>
              <a:rPr lang="sr-Latn-RS" sz="2400" i="1" dirty="0" smtClean="0"/>
              <a:t>mg</a:t>
            </a:r>
            <a:r>
              <a:rPr lang="sr-Cyrl-RS" sz="2400" i="1" dirty="0" smtClean="0"/>
              <a:t>/дневно, </a:t>
            </a:r>
            <a:r>
              <a:rPr lang="sr-Cyrl-RS" sz="2400" dirty="0" smtClean="0"/>
              <a:t>а затим постепено титрирање (</a:t>
            </a:r>
            <a:r>
              <a:rPr lang="en-US" sz="2400" dirty="0" smtClean="0"/>
              <a:t>300</a:t>
            </a:r>
            <a:r>
              <a:rPr lang="sr-Cyrl-RS" sz="2400" dirty="0" smtClean="0"/>
              <a:t> </a:t>
            </a:r>
            <a:r>
              <a:rPr lang="en-US" sz="2400" i="1" dirty="0" smtClean="0"/>
              <a:t>mg</a:t>
            </a:r>
            <a:r>
              <a:rPr lang="sr-Cyrl-RS" sz="2400" i="1" dirty="0" smtClean="0"/>
              <a:t>/дневно </a:t>
            </a:r>
            <a:r>
              <a:rPr lang="sr-Cyrl-RS" sz="2400" dirty="0" smtClean="0"/>
              <a:t>на свака 2-3 дана)</a:t>
            </a:r>
            <a:r>
              <a:rPr lang="en-US" sz="2400" dirty="0" smtClean="0"/>
              <a:t> </a:t>
            </a:r>
            <a:r>
              <a:rPr lang="sr-Cyrl-RS" sz="2400" dirty="0" smtClean="0"/>
              <a:t>до оптималне дозе од 1800-3600</a:t>
            </a:r>
            <a:r>
              <a:rPr lang="sr-Latn-RS" sz="2400" i="1" dirty="0" smtClean="0"/>
              <a:t> mg</a:t>
            </a:r>
            <a:r>
              <a:rPr lang="sr-Cyrl-RS" sz="2400" i="1" dirty="0" smtClean="0"/>
              <a:t>/дневно</a:t>
            </a:r>
          </a:p>
          <a:p>
            <a:r>
              <a:rPr lang="sr-Cyrl-RS" sz="2400" dirty="0" smtClean="0"/>
              <a:t>Укупна дневна доза не сме прећи 1800</a:t>
            </a:r>
            <a:r>
              <a:rPr lang="sr-Latn-RS" sz="2400" i="1" dirty="0" smtClean="0"/>
              <a:t> </a:t>
            </a:r>
            <a:r>
              <a:rPr lang="sr-Latn-RS" sz="2400" i="1" dirty="0" smtClean="0"/>
              <a:t>mg</a:t>
            </a:r>
            <a:r>
              <a:rPr lang="sr-Cyrl-RS" sz="2400" i="1" dirty="0" smtClean="0"/>
              <a:t> </a:t>
            </a:r>
            <a:r>
              <a:rPr lang="sr-Cyrl-RS" sz="2400" dirty="0" smtClean="0"/>
              <a:t>након прве недеље лечења,</a:t>
            </a:r>
            <a:r>
              <a:rPr lang="sr-Cyrl-RS" sz="2400" i="1" dirty="0" smtClean="0"/>
              <a:t> </a:t>
            </a:r>
            <a:r>
              <a:rPr lang="sr-Cyrl-RS" sz="2400" dirty="0" smtClean="0"/>
              <a:t>2400</a:t>
            </a:r>
            <a:r>
              <a:rPr lang="sr-Latn-RS" sz="2400" i="1" dirty="0" smtClean="0"/>
              <a:t> </a:t>
            </a:r>
            <a:r>
              <a:rPr lang="sr-Latn-RS" sz="2400" i="1" dirty="0" smtClean="0"/>
              <a:t>mg</a:t>
            </a:r>
            <a:r>
              <a:rPr lang="sr-Cyrl-RS" sz="2400" i="1" dirty="0" smtClean="0"/>
              <a:t> </a:t>
            </a:r>
            <a:r>
              <a:rPr lang="sr-Cyrl-RS" sz="2400" dirty="0" smtClean="0"/>
              <a:t> на крају друге, односно 3600</a:t>
            </a:r>
            <a:r>
              <a:rPr lang="sr-Latn-RS" sz="2400" i="1" dirty="0" smtClean="0"/>
              <a:t> </a:t>
            </a:r>
            <a:r>
              <a:rPr lang="sr-Latn-RS" sz="2400" i="1" dirty="0" smtClean="0"/>
              <a:t>mg</a:t>
            </a:r>
            <a:r>
              <a:rPr lang="sr-Cyrl-RS" sz="2400" i="1" dirty="0" smtClean="0"/>
              <a:t> </a:t>
            </a:r>
            <a:r>
              <a:rPr lang="sr-Cyrl-RS" sz="2400" dirty="0" smtClean="0"/>
              <a:t>на крају треће недеље терапије</a:t>
            </a:r>
          </a:p>
          <a:p>
            <a:r>
              <a:rPr lang="sr-Cyrl-RS" sz="2400" dirty="0" smtClean="0"/>
              <a:t>Укупна доза се обично даје у 3 једнаке појединачне дозе</a:t>
            </a:r>
          </a:p>
          <a:p>
            <a:r>
              <a:rPr lang="sr-Cyrl-RS" sz="2800" dirty="0" smtClean="0"/>
              <a:t>Трајање терапије је обично 5-10 недеља, уз најмање 2 недеље коришћења максималне толеришуће дозе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Неуропатски бол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Н</a:t>
            </a:r>
            <a:r>
              <a:rPr lang="sr-Cyrl-RS" sz="2800" dirty="0" smtClean="0"/>
              <a:t>астаје у одсуству </a:t>
            </a:r>
            <a:r>
              <a:rPr lang="sr-Cyrl-RS" sz="2800" dirty="0" smtClean="0"/>
              <a:t>било какве болне дражи</a:t>
            </a:r>
            <a:endParaRPr lang="sr-Cyrl-RS" sz="2800" dirty="0" smtClean="0"/>
          </a:p>
          <a:p>
            <a:r>
              <a:rPr lang="sr-Cyrl-RS" sz="2800" dirty="0" smtClean="0"/>
              <a:t>Преваленца</a:t>
            </a:r>
            <a:r>
              <a:rPr lang="sr-Cyrl-RS" sz="2800" dirty="0" smtClean="0"/>
              <a:t>: </a:t>
            </a:r>
            <a:r>
              <a:rPr lang="en-US" sz="2800" dirty="0" smtClean="0"/>
              <a:t>6,9-10 </a:t>
            </a:r>
            <a:r>
              <a:rPr lang="sr-Cyrl-CS" sz="2800" dirty="0" smtClean="0"/>
              <a:t>% у општој популацији широм света</a:t>
            </a:r>
          </a:p>
          <a:p>
            <a:r>
              <a:rPr lang="sr-Cyrl-CS" sz="2800" dirty="0" smtClean="0"/>
              <a:t>25%  болесника са ДМ, односно 35% оболелих од АИДС</a:t>
            </a:r>
          </a:p>
          <a:p>
            <a:r>
              <a:rPr lang="sr-Cyrl-CS" sz="2800" dirty="0" smtClean="0"/>
              <a:t>Први пут описан у 16. веку – каузалгија (“фантомски уд</a:t>
            </a:r>
            <a:r>
              <a:rPr lang="sr-Cyrl-CS" sz="2800" dirty="0" smtClean="0"/>
              <a:t>”)</a:t>
            </a:r>
          </a:p>
          <a:p>
            <a:endParaRPr lang="sr-Cyrl-R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Нежељена дејства габапентоида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291264" cy="4525962"/>
          </a:xfrm>
        </p:spPr>
        <p:txBody>
          <a:bodyPr/>
          <a:lstStyle/>
          <a:p>
            <a:r>
              <a:rPr lang="sr-Cyrl-RS" sz="2800" dirty="0" smtClean="0"/>
              <a:t>Дозно-зависна и реверзибилна</a:t>
            </a:r>
          </a:p>
          <a:p>
            <a:r>
              <a:rPr lang="sr-Cyrl-RS" sz="2800" dirty="0" smtClean="0"/>
              <a:t>Најчешће: поспаност, вртоглавица, атаксија, замор, сува уста</a:t>
            </a:r>
          </a:p>
          <a:p>
            <a:r>
              <a:rPr lang="sr-Cyrl-RS" sz="2800" dirty="0" smtClean="0"/>
              <a:t>Периферни отоци и повећање ТТ су разлог ограничења њихове примене</a:t>
            </a:r>
          </a:p>
          <a:p>
            <a:r>
              <a:rPr lang="sr-Cyrl-RS" sz="2800" dirty="0" smtClean="0"/>
              <a:t>Ризик од суицидалних мисли и понашања</a:t>
            </a:r>
          </a:p>
          <a:p>
            <a:r>
              <a:rPr lang="sr-Cyrl-RS" sz="2800" dirty="0" smtClean="0"/>
              <a:t>Смањење дозе код болесника са ХБИ</a:t>
            </a:r>
          </a:p>
          <a:p>
            <a:r>
              <a:rPr lang="sr-Cyrl-RS" sz="2800" dirty="0" smtClean="0"/>
              <a:t>Старе особе – нижа иницијална доза и спорије титрирање </a:t>
            </a:r>
          </a:p>
          <a:p>
            <a:endParaRPr lang="sr-Cyrl-RS" sz="2800" dirty="0" smtClean="0"/>
          </a:p>
          <a:p>
            <a:endParaRPr lang="sr-Cyrl-RS" sz="2800" dirty="0" smtClean="0"/>
          </a:p>
          <a:p>
            <a:endParaRPr lang="sr-Cyrl-R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Топикална терапија (капсаицин и лидокаин)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КПС је агониста ванилоидног рецептора </a:t>
            </a:r>
            <a:r>
              <a:rPr lang="en-US" sz="2800" i="1" dirty="0" smtClean="0"/>
              <a:t>TRPV-1</a:t>
            </a:r>
            <a:r>
              <a:rPr lang="sr-Cyrl-RS" sz="2800" dirty="0" smtClean="0"/>
              <a:t>, који након дуже изложености доводи до десензитизације овог рецептора и парадоксног аналгетског ефекта</a:t>
            </a:r>
          </a:p>
          <a:p>
            <a:r>
              <a:rPr lang="sr-Cyrl-RS" sz="2800" dirty="0" smtClean="0"/>
              <a:t>Приликом понављане апликације КПС може довести до реверзибилне дегенерације нервних завршетака</a:t>
            </a:r>
          </a:p>
          <a:p>
            <a:r>
              <a:rPr lang="sr-Cyrl-RS" sz="2800" dirty="0" smtClean="0"/>
              <a:t>ЛДК локални анестетик (блокатор </a:t>
            </a:r>
            <a:r>
              <a:rPr lang="en-US" sz="2800" i="1" dirty="0" smtClean="0"/>
              <a:t>Na</a:t>
            </a:r>
            <a:r>
              <a:rPr lang="en-US" sz="2800" dirty="0" smtClean="0"/>
              <a:t> </a:t>
            </a:r>
            <a:r>
              <a:rPr lang="sr-Cyrl-RS" sz="2800" dirty="0" smtClean="0"/>
              <a:t>канала) 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Топикална терапија (капсаицин и лидокаин)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Предности: </a:t>
            </a:r>
          </a:p>
          <a:p>
            <a:pPr lvl="1"/>
            <a:r>
              <a:rPr lang="sr-Cyrl-RS" dirty="0" smtClean="0"/>
              <a:t>С</a:t>
            </a:r>
            <a:r>
              <a:rPr lang="sr-Cyrl-RS" dirty="0" smtClean="0"/>
              <a:t>мањена системска изложеност леку</a:t>
            </a:r>
          </a:p>
          <a:p>
            <a:pPr lvl="1"/>
            <a:r>
              <a:rPr lang="sr-Cyrl-RS" dirty="0" smtClean="0"/>
              <a:t>Мања могућност интеракција </a:t>
            </a:r>
          </a:p>
          <a:p>
            <a:pPr lvl="1"/>
            <a:r>
              <a:rPr lang="sr-Cyrl-RS" dirty="0" smtClean="0"/>
              <a:t>М</a:t>
            </a:r>
            <a:r>
              <a:rPr lang="sr-Cyrl-RS" dirty="0" smtClean="0"/>
              <a:t>ања учесталост нежељених ефеката</a:t>
            </a:r>
          </a:p>
          <a:p>
            <a:r>
              <a:rPr lang="sr-Cyrl-RS" sz="2800" dirty="0" smtClean="0"/>
              <a:t>Зато могу </a:t>
            </a:r>
            <a:r>
              <a:rPr lang="sr-Cyrl-RS" sz="2800" dirty="0" smtClean="0"/>
              <a:t>бити први избор у лечењу старијих пацијената са </a:t>
            </a:r>
            <a:r>
              <a:rPr lang="sr-Cyrl-RS" sz="2800" dirty="0" smtClean="0"/>
              <a:t>НПБ</a:t>
            </a:r>
          </a:p>
          <a:p>
            <a:r>
              <a:rPr lang="sr-Cyrl-RS" sz="2800" dirty="0" smtClean="0"/>
              <a:t>Посебно су корисни за лечење локалног НПБ (ПХ неуралгија</a:t>
            </a:r>
            <a:r>
              <a:rPr lang="sr-Cyrl-RS" sz="2800" dirty="0" smtClean="0"/>
              <a:t>)</a:t>
            </a:r>
          </a:p>
          <a:p>
            <a:endParaRPr lang="sr-Cyrl-RS" sz="2800" dirty="0" smtClean="0"/>
          </a:p>
          <a:p>
            <a:endParaRPr lang="sr-Cyrl-R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Топикална терапија (капсаицин и лидокаин)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507288" cy="4653136"/>
          </a:xfrm>
        </p:spPr>
        <p:txBody>
          <a:bodyPr/>
          <a:lstStyle/>
          <a:p>
            <a:r>
              <a:rPr lang="sr-Cyrl-RS" sz="2800" dirty="0" smtClean="0"/>
              <a:t>Један 8% КПС фластер умањује бол током 12 недеља, али је сама апликација веома болна</a:t>
            </a:r>
          </a:p>
          <a:p>
            <a:r>
              <a:rPr lang="sr-Cyrl-RS" sz="2800" dirty="0" smtClean="0"/>
              <a:t>Безбедносни профил КПС код дуготрајне и понављане примене није установљен</a:t>
            </a:r>
          </a:p>
          <a:p>
            <a:r>
              <a:rPr lang="sr-Cyrl-RS" sz="2800" dirty="0" smtClean="0"/>
              <a:t>Фластери са ЛДК оптимално се користе током 2-4 недеље</a:t>
            </a:r>
          </a:p>
          <a:p>
            <a:r>
              <a:rPr lang="sr-Cyrl-RS" sz="2800" dirty="0" smtClean="0"/>
              <a:t>Системска апсорпција је минимална у одсуству обољења јетре</a:t>
            </a:r>
          </a:p>
          <a:p>
            <a:r>
              <a:rPr lang="sr-Cyrl-RS" sz="2800" dirty="0" smtClean="0"/>
              <a:t>Кожне нежељене реакција на месту апликације ЛДК фластера</a:t>
            </a:r>
            <a:endParaRPr lang="en-US" sz="28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Трамадол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Благи до умерени агониста µ опиоидних рецептора</a:t>
            </a:r>
          </a:p>
          <a:p>
            <a:r>
              <a:rPr lang="sr-Cyrl-RS" sz="2800" dirty="0" smtClean="0"/>
              <a:t>Блокира поновно преузимање серотонина и норадреналина</a:t>
            </a:r>
          </a:p>
          <a:p>
            <a:r>
              <a:rPr lang="sr-Cyrl-RS" sz="2800" dirty="0" smtClean="0"/>
              <a:t>Рацемат, има активан метаболит (</a:t>
            </a:r>
            <a:r>
              <a:rPr lang="en-US" sz="2800" dirty="0" smtClean="0"/>
              <a:t>О-</a:t>
            </a:r>
            <a:r>
              <a:rPr lang="en-US" sz="2800" dirty="0" err="1" smtClean="0"/>
              <a:t>дезметилтрамадол</a:t>
            </a:r>
            <a:r>
              <a:rPr lang="sr-Cyrl-RS" sz="2800" dirty="0" smtClean="0"/>
              <a:t>)</a:t>
            </a:r>
          </a:p>
          <a:p>
            <a:r>
              <a:rPr lang="sr-Cyrl-RS" sz="2800" dirty="0" smtClean="0"/>
              <a:t>Варијације ефекта услед генетског полиморфизма ЦИП 2Д6 и интеракција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Трамадол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NNT</a:t>
            </a:r>
            <a:r>
              <a:rPr lang="sr-Cyrl-RS" sz="2800" dirty="0" smtClean="0"/>
              <a:t>=4,7 (мета-анализа 2015., осредњи квалитет доказа)</a:t>
            </a:r>
          </a:p>
          <a:p>
            <a:r>
              <a:rPr lang="sr-Cyrl-RS" sz="2800" dirty="0" smtClean="0"/>
              <a:t>Неки водичи га препоручују само као акутну, краткотрајну “спашавајућу терапију”</a:t>
            </a:r>
          </a:p>
          <a:p>
            <a:r>
              <a:rPr lang="sr-Cyrl-RS" sz="2400" dirty="0" smtClean="0"/>
              <a:t>Иницијална доза: 50-100 </a:t>
            </a:r>
            <a:r>
              <a:rPr lang="sr-Latn-RS" sz="2400" i="1" dirty="0" smtClean="0"/>
              <a:t>mg</a:t>
            </a:r>
            <a:r>
              <a:rPr lang="sr-Cyrl-RS" sz="2400" i="1" dirty="0" smtClean="0"/>
              <a:t>/дневно</a:t>
            </a:r>
          </a:p>
          <a:p>
            <a:r>
              <a:rPr lang="sr-Cyrl-RS" sz="2400" dirty="0" smtClean="0"/>
              <a:t>Титрирање дозе: повећање за 50-100</a:t>
            </a:r>
            <a:r>
              <a:rPr lang="sr-Latn-RS" sz="2400" i="1" dirty="0" smtClean="0"/>
              <a:t> mg</a:t>
            </a:r>
            <a:r>
              <a:rPr lang="sr-Cyrl-RS" sz="2400" i="1" dirty="0" smtClean="0"/>
              <a:t>/дневно </a:t>
            </a:r>
            <a:r>
              <a:rPr lang="sr-Cyrl-RS" sz="2400" dirty="0" smtClean="0"/>
              <a:t>на сваких 3-7 дана, до максималне дозе од 400 </a:t>
            </a:r>
            <a:r>
              <a:rPr lang="sr-Latn-RS" sz="2400" i="1" dirty="0" smtClean="0"/>
              <a:t>mg</a:t>
            </a:r>
            <a:r>
              <a:rPr lang="sr-Cyrl-RS" sz="2400" i="1" dirty="0" smtClean="0"/>
              <a:t>/дневно</a:t>
            </a:r>
            <a:endParaRPr lang="sr-Cyrl-RS" sz="2400" dirty="0" smtClean="0"/>
          </a:p>
          <a:p>
            <a:r>
              <a:rPr lang="sr-Cyrl-RS" sz="2400" dirty="0" smtClean="0"/>
              <a:t>Оптимална доза: 200-400 </a:t>
            </a:r>
            <a:r>
              <a:rPr lang="sr-Latn-RS" sz="2400" i="1" dirty="0" smtClean="0"/>
              <a:t>mg</a:t>
            </a:r>
            <a:r>
              <a:rPr lang="sr-Cyrl-RS" sz="2400" i="1" dirty="0" smtClean="0"/>
              <a:t>/дневно</a:t>
            </a:r>
          </a:p>
          <a:p>
            <a:r>
              <a:rPr lang="sr-Cyrl-RS" sz="2800" dirty="0" smtClean="0"/>
              <a:t>Трајање лечења - 4 недеље</a:t>
            </a:r>
          </a:p>
          <a:p>
            <a:pPr>
              <a:buNone/>
            </a:pPr>
            <a:endParaRPr lang="sr-Cyrl-RS" sz="2400" dirty="0" smtClean="0"/>
          </a:p>
          <a:p>
            <a:endParaRPr lang="sr-Cyrl-RS" sz="2800" i="1" dirty="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Трамадол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Употреба му је ограничена склоношћу ка </a:t>
            </a:r>
            <a:r>
              <a:rPr lang="sr-Cyrl-RS" sz="2800" dirty="0" smtClean="0"/>
              <a:t>злоупотреби (иако је мања у односу на снажне опиоидне аналгетике)</a:t>
            </a:r>
            <a:endParaRPr lang="sr-Cyrl-RS" sz="2800" dirty="0" smtClean="0"/>
          </a:p>
          <a:p>
            <a:r>
              <a:rPr lang="sr-Cyrl-RS" sz="2800" dirty="0" smtClean="0"/>
              <a:t>Не примењивати га код пацијената са историјом злоупотребе психоактивних супстанци</a:t>
            </a:r>
          </a:p>
          <a:p>
            <a:r>
              <a:rPr lang="sr-Cyrl-RS" sz="2800" dirty="0" smtClean="0"/>
              <a:t>Конфузија је главно нежељено дејство</a:t>
            </a:r>
          </a:p>
          <a:p>
            <a:r>
              <a:rPr lang="sr-Cyrl-RS" sz="2800" dirty="0" smtClean="0"/>
              <a:t>Контраиндикован код епилепсије</a:t>
            </a:r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Снажни агонисти </a:t>
            </a:r>
            <a:r>
              <a:rPr lang="sr-Cyrl-RS" dirty="0" smtClean="0"/>
              <a:t>µ опиоидних рецептора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Морфин, хидроморфон, фентанил, оксикодон</a:t>
            </a:r>
          </a:p>
          <a:p>
            <a:r>
              <a:rPr lang="sr-Cyrl-RS" sz="2800" dirty="0" smtClean="0"/>
              <a:t>Недовољно ефикасни, склоност ка стварању зависности и злоупотребе, озбиљна нежељена дејства, могућност предозирања са смртним исходом</a:t>
            </a:r>
          </a:p>
          <a:p>
            <a:r>
              <a:rPr lang="sr-Cyrl-RS" sz="2800" dirty="0" smtClean="0"/>
              <a:t>С обзиром да не постоји бол који нимало не реагује на примену опиоидних аналгетика, могу се применити у случају неуспеха претходног лечења</a:t>
            </a:r>
            <a:endParaRPr lang="en-US" sz="28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Остали лекови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363272" cy="4525962"/>
          </a:xfrm>
        </p:spPr>
        <p:txBody>
          <a:bodyPr/>
          <a:lstStyle/>
          <a:p>
            <a:r>
              <a:rPr lang="sr-Cyrl-RS" sz="2800" dirty="0" smtClean="0"/>
              <a:t>Генерално, за сада нема доказа о ефикасности у лечењу НПБ</a:t>
            </a:r>
          </a:p>
          <a:p>
            <a:r>
              <a:rPr lang="sr-Cyrl-RS" sz="2800" dirty="0" smtClean="0"/>
              <a:t>Карбамазепин и окскарбазепин индиковани су само у лечењу тригеминалне неуралгије, где показују знатно већу ефикасност у односу на друге лекове</a:t>
            </a:r>
          </a:p>
          <a:p>
            <a:r>
              <a:rPr lang="sr-Cyrl-RS" sz="2800" dirty="0" smtClean="0"/>
              <a:t>Тапентадол:</a:t>
            </a:r>
          </a:p>
          <a:p>
            <a:pPr lvl="1"/>
            <a:r>
              <a:rPr lang="sr-Cyrl-RS" sz="2400" dirty="0" smtClean="0"/>
              <a:t>Благи до умерени агониста</a:t>
            </a:r>
            <a:r>
              <a:rPr lang="sr-Cyrl-RS" sz="2400" dirty="0" smtClean="0"/>
              <a:t> µ опиоидних </a:t>
            </a:r>
            <a:r>
              <a:rPr lang="sr-Cyrl-RS" sz="2400" dirty="0" smtClean="0"/>
              <a:t>рецептора + блокира поновно преузимање норадреналина </a:t>
            </a:r>
          </a:p>
          <a:p>
            <a:pPr lvl="1"/>
            <a:r>
              <a:rPr lang="sr-Cyrl-RS" sz="2400" dirty="0" smtClean="0"/>
              <a:t>“Новији лек који обећава”</a:t>
            </a:r>
            <a:endParaRPr lang="en-US" sz="28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Остали лекови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435280" cy="4608686"/>
          </a:xfrm>
        </p:spPr>
        <p:txBody>
          <a:bodyPr/>
          <a:lstStyle/>
          <a:p>
            <a:r>
              <a:rPr lang="sr-Cyrl-RS" sz="2800" dirty="0" smtClean="0"/>
              <a:t>Канабиноиди</a:t>
            </a:r>
            <a:r>
              <a:rPr lang="en-US" sz="2800" dirty="0" smtClean="0"/>
              <a:t> </a:t>
            </a:r>
            <a:r>
              <a:rPr lang="sr-Cyrl-RS" sz="2800" dirty="0" smtClean="0"/>
              <a:t>(природни или синтетички </a:t>
            </a:r>
            <a:r>
              <a:rPr lang="en-US" sz="2800" i="1" dirty="0" smtClean="0"/>
              <a:t>THC</a:t>
            </a:r>
            <a:r>
              <a:rPr lang="en-US" sz="2800" dirty="0" smtClean="0"/>
              <a:t>, </a:t>
            </a:r>
            <a:r>
              <a:rPr lang="sr-Cyrl-RS" sz="2800" dirty="0" smtClean="0"/>
              <a:t> оромукозни спреј </a:t>
            </a:r>
            <a:r>
              <a:rPr lang="en-US" sz="2800" i="1" dirty="0" smtClean="0"/>
              <a:t>THC/CBD</a:t>
            </a:r>
            <a:r>
              <a:rPr lang="sr-Cyrl-RS" sz="2800" dirty="0" smtClean="0"/>
              <a:t>):</a:t>
            </a:r>
          </a:p>
          <a:p>
            <a:pPr lvl="1"/>
            <a:r>
              <a:rPr lang="sr-Cyrl-RS" sz="2400" dirty="0" smtClean="0"/>
              <a:t>Неки водичи их сврставају као </a:t>
            </a:r>
            <a:r>
              <a:rPr lang="en-US" sz="2400" dirty="0" smtClean="0"/>
              <a:t>III </a:t>
            </a:r>
            <a:r>
              <a:rPr lang="sr-Cyrl-RS" sz="2400" dirty="0" smtClean="0"/>
              <a:t>терапијску линију</a:t>
            </a:r>
          </a:p>
          <a:p>
            <a:pPr lvl="1"/>
            <a:r>
              <a:rPr lang="sr-Cyrl-RS" sz="2400" dirty="0" smtClean="0"/>
              <a:t>Ипак, показано је да потенцијално штетни ефекти превазилазе терапијску корист*</a:t>
            </a:r>
          </a:p>
          <a:p>
            <a:pPr lvl="1"/>
            <a:r>
              <a:rPr lang="sr-Cyrl-RS" sz="2400" dirty="0" smtClean="0"/>
              <a:t>Поспаност, вртоглавица, конфузија, сува уста и др.</a:t>
            </a:r>
          </a:p>
          <a:p>
            <a:pPr lvl="1"/>
            <a:r>
              <a:rPr lang="sr-Cyrl-RS" sz="2400" dirty="0" smtClean="0"/>
              <a:t>Нису показали разлику у односу на плацебо у смислу побољшања квалитета живота* </a:t>
            </a:r>
          </a:p>
          <a:p>
            <a:pPr lvl="1"/>
            <a:r>
              <a:rPr lang="sr-Cyrl-RS" sz="2400" dirty="0" smtClean="0"/>
              <a:t>Контраиндиковани код кардиолошких и психијатријских поремећаја</a:t>
            </a:r>
            <a:endParaRPr lang="en-US" sz="2400" dirty="0" smtClean="0"/>
          </a:p>
          <a:p>
            <a:pPr>
              <a:buNone/>
            </a:pPr>
            <a:r>
              <a:rPr lang="sr-Cyrl-RS" sz="2400" i="1" dirty="0" smtClean="0"/>
              <a:t>*Кохранова мета-анализа 2018.</a:t>
            </a:r>
            <a:endParaRPr lang="en-US" sz="24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Етиологија неуропатског бола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7588"/>
            <a:ext cx="8363272" cy="4525962"/>
          </a:xfrm>
        </p:spPr>
        <p:txBody>
          <a:bodyPr/>
          <a:lstStyle/>
          <a:p>
            <a:r>
              <a:rPr lang="sr-Cyrl-RS" sz="2800" dirty="0" smtClean="0"/>
              <a:t>Периферна неуропатија: </a:t>
            </a:r>
            <a:endParaRPr lang="sr-Cyrl-RS" sz="2800" dirty="0" smtClean="0"/>
          </a:p>
          <a:p>
            <a:pPr lvl="1"/>
            <a:r>
              <a:rPr lang="sr-Cyrl-RS" sz="2400" dirty="0" smtClean="0"/>
              <a:t>Т</a:t>
            </a:r>
            <a:r>
              <a:rPr lang="sr-Cyrl-RS" sz="2400" dirty="0" smtClean="0"/>
              <a:t>рауматска</a:t>
            </a:r>
            <a:r>
              <a:rPr lang="sr-Cyrl-RS" sz="2400" dirty="0" smtClean="0"/>
              <a:t>, метаболичка, инфективна, генетска, токсична, исхемијска или компресивна </a:t>
            </a:r>
            <a:r>
              <a:rPr lang="sr-Cyrl-RS" sz="2400" dirty="0" smtClean="0"/>
              <a:t>етиологија</a:t>
            </a:r>
          </a:p>
          <a:p>
            <a:pPr lvl="1"/>
            <a:r>
              <a:rPr lang="sr-Cyrl-RS" sz="2400" dirty="0" smtClean="0"/>
              <a:t>Дијабетесна </a:t>
            </a:r>
            <a:r>
              <a:rPr lang="sr-Cyrl-RS" sz="2400" dirty="0" smtClean="0"/>
              <a:t>НП, постхерпетична неуралгија, канцерски НП бол, НП удружена са хемиотерапијом, НП удружена са ХИВ инфекцијом,тригеминална неуралгија, итд.</a:t>
            </a:r>
          </a:p>
          <a:p>
            <a:r>
              <a:rPr lang="sr-Cyrl-RS" sz="2800" dirty="0" smtClean="0"/>
              <a:t>Централни НПБ: </a:t>
            </a:r>
            <a:endParaRPr lang="sr-Cyrl-RS" sz="2800" dirty="0" smtClean="0"/>
          </a:p>
          <a:p>
            <a:pPr lvl="1"/>
            <a:r>
              <a:rPr lang="sr-Cyrl-RS" sz="2400" dirty="0" smtClean="0"/>
              <a:t>П</a:t>
            </a:r>
            <a:r>
              <a:rPr lang="sr-Cyrl-RS" sz="2400" dirty="0" smtClean="0"/>
              <a:t>овреда </a:t>
            </a:r>
            <a:r>
              <a:rPr lang="sr-Cyrl-RS" sz="2400" dirty="0" smtClean="0"/>
              <a:t>кичмене мождине, акутни мождани удар, мултипла склероза</a:t>
            </a:r>
            <a:endParaRPr lang="en-US" sz="24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Остали лекови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Ботулински токсин тип А:</a:t>
            </a:r>
          </a:p>
          <a:p>
            <a:pPr lvl="1"/>
            <a:r>
              <a:rPr lang="sr-Cyrl-RS" sz="2400" dirty="0" smtClean="0"/>
              <a:t>Понављана локална ињекција неуторотоксина током 6 месеци, одобрена за лечење поремећаја изазваних спазмом скелетних мишића</a:t>
            </a:r>
          </a:p>
          <a:p>
            <a:pPr lvl="1"/>
            <a:r>
              <a:rPr lang="sr-Cyrl-RS" sz="2400" dirty="0" smtClean="0"/>
              <a:t>Неколико студија је показало ефикасност супкутане ињекције код ПХ неуралгије, ДМ неуропатије и тригеминалне неуралгије</a:t>
            </a:r>
          </a:p>
          <a:p>
            <a:pPr lvl="1"/>
            <a:r>
              <a:rPr lang="en-US" sz="2400" i="1" dirty="0" smtClean="0"/>
              <a:t>NNT</a:t>
            </a:r>
            <a:r>
              <a:rPr lang="sr-Cyrl-RS" sz="2400" dirty="0" smtClean="0"/>
              <a:t>=1,9</a:t>
            </a:r>
            <a:r>
              <a:rPr lang="en-US" sz="2400" dirty="0" smtClean="0"/>
              <a:t> vs. </a:t>
            </a:r>
            <a:r>
              <a:rPr lang="sr-Cyrl-RS" sz="2400" dirty="0" smtClean="0"/>
              <a:t>плацебо, али су докази неубедљиви због малог броја студија 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Симптоми НПБ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Позитивни: </a:t>
            </a:r>
            <a:r>
              <a:rPr lang="sr-Cyrl-RS" sz="2800" dirty="0" smtClean="0"/>
              <a:t>парестезија, дизестезија</a:t>
            </a:r>
            <a:r>
              <a:rPr lang="sr-Cyrl-RS" sz="2800" dirty="0" smtClean="0"/>
              <a:t>, </a:t>
            </a:r>
            <a:r>
              <a:rPr lang="sr-Cyrl-RS" sz="2800" dirty="0" smtClean="0"/>
              <a:t>алодинија</a:t>
            </a:r>
            <a:r>
              <a:rPr lang="sr-Cyrl-RS" sz="2800" dirty="0" smtClean="0"/>
              <a:t>, хипералгезија, </a:t>
            </a:r>
            <a:r>
              <a:rPr lang="sr-Cyrl-RS" sz="2800" dirty="0" smtClean="0"/>
              <a:t>хиперпатија, “</a:t>
            </a:r>
            <a:r>
              <a:rPr lang="en-US" sz="2800" i="1" dirty="0" err="1" smtClean="0"/>
              <a:t>anaesthesia</a:t>
            </a:r>
            <a:r>
              <a:rPr lang="en-US" sz="2800" i="1" dirty="0" smtClean="0"/>
              <a:t> dolorosa</a:t>
            </a:r>
            <a:r>
              <a:rPr lang="sr-Cyrl-RS" sz="2800" dirty="0" smtClean="0"/>
              <a:t>”</a:t>
            </a:r>
            <a:endParaRPr lang="sr-Cyrl-RS" sz="2800" dirty="0" smtClean="0"/>
          </a:p>
          <a:p>
            <a:r>
              <a:rPr lang="sr-Cyrl-RS" sz="2800" dirty="0" smtClean="0"/>
              <a:t>Негативни: смањење било ког осећаја због губитка сензитивне </a:t>
            </a:r>
            <a:r>
              <a:rPr lang="sr-Cyrl-RS" sz="2800" dirty="0" smtClean="0"/>
              <a:t>функције</a:t>
            </a:r>
            <a:r>
              <a:rPr lang="en-US" sz="2800" dirty="0" smtClean="0"/>
              <a:t> </a:t>
            </a:r>
            <a:r>
              <a:rPr lang="sr-Cyrl-RS" sz="2800" dirty="0" smtClean="0"/>
              <a:t>(истовремено постоје уз позитивне симптоме)</a:t>
            </a:r>
            <a:endParaRPr lang="sr-Cyrl-RS" sz="2800" dirty="0" smtClean="0"/>
          </a:p>
          <a:p>
            <a:r>
              <a:rPr lang="sr-Cyrl-RS" sz="2800" dirty="0" smtClean="0"/>
              <a:t>Аутономни</a:t>
            </a:r>
            <a:r>
              <a:rPr lang="sr-Cyrl-RS" sz="2800" dirty="0" smtClean="0"/>
              <a:t>, моторни и други сензитивни поремећаји</a:t>
            </a:r>
            <a:r>
              <a:rPr lang="sr-Latn-RS" sz="2800" dirty="0" smtClean="0"/>
              <a:t> </a:t>
            </a:r>
            <a:r>
              <a:rPr lang="sr-Latn-RS" sz="2800" dirty="0" smtClean="0"/>
              <a:t>(</a:t>
            </a:r>
            <a:r>
              <a:rPr lang="sr-Cyrl-RS" sz="2800" dirty="0" smtClean="0"/>
              <a:t>мала или велика сензитивна нервна влакна)</a:t>
            </a:r>
            <a:endParaRPr lang="en-US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The Special Interest Group on Neuropathic Pain </a:t>
            </a:r>
            <a:r>
              <a:rPr lang="en-US" dirty="0" smtClean="0"/>
              <a:t>(</a:t>
            </a:r>
            <a:r>
              <a:rPr lang="en-US" i="1" dirty="0" err="1" smtClean="0"/>
              <a:t>NeuPSIG</a:t>
            </a:r>
            <a:r>
              <a:rPr lang="en-US" dirty="0" smtClean="0"/>
              <a:t>)</a:t>
            </a:r>
            <a:r>
              <a:rPr lang="sr-Cyrl-RS" dirty="0" smtClean="0"/>
              <a:t> 2016</a:t>
            </a:r>
            <a:r>
              <a:rPr lang="sr-Cyrl-RS" dirty="0" smtClean="0"/>
              <a:t>. </a:t>
            </a:r>
            <a:endParaRPr lang="sr-Cyrl-RS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Могући НПБ: </a:t>
            </a:r>
            <a:r>
              <a:rPr lang="ru-RU" sz="2400" dirty="0" smtClean="0"/>
              <a:t>сумња на лезију или болест, а </a:t>
            </a:r>
            <a:r>
              <a:rPr lang="ru-RU" sz="2400" dirty="0" smtClean="0"/>
              <a:t>симптоми и физички знаци НПБ морају </a:t>
            </a:r>
            <a:r>
              <a:rPr lang="ru-RU" sz="2400" dirty="0" smtClean="0"/>
              <a:t>бити </a:t>
            </a:r>
            <a:r>
              <a:rPr lang="ru-RU" sz="2400" dirty="0" smtClean="0"/>
              <a:t>процењени </a:t>
            </a:r>
            <a:r>
              <a:rPr lang="ru-RU" sz="2400" dirty="0" smtClean="0"/>
              <a:t>и </a:t>
            </a:r>
            <a:r>
              <a:rPr lang="ru-RU" sz="2400" dirty="0" smtClean="0"/>
              <a:t>повезани </a:t>
            </a:r>
            <a:r>
              <a:rPr lang="ru-RU" sz="2400" dirty="0" smtClean="0"/>
              <a:t>са НП коришћењем валидираних </a:t>
            </a:r>
            <a:r>
              <a:rPr lang="ru-RU" sz="2400" dirty="0" smtClean="0"/>
              <a:t> скрининг инструмената/упитника (</a:t>
            </a:r>
            <a:r>
              <a:rPr lang="en-US" sz="2400" i="1" dirty="0" smtClean="0"/>
              <a:t>LANSS</a:t>
            </a:r>
            <a:r>
              <a:rPr lang="sr-Cyrl-RS" sz="2400" i="1" dirty="0" smtClean="0"/>
              <a:t>, </a:t>
            </a:r>
            <a:r>
              <a:rPr lang="en-US" sz="2400" i="1" dirty="0" smtClean="0"/>
              <a:t>NPQ</a:t>
            </a:r>
            <a:r>
              <a:rPr lang="sr-Cyrl-RS" sz="2400" i="1" dirty="0" smtClean="0"/>
              <a:t>, </a:t>
            </a:r>
            <a:r>
              <a:rPr lang="en-US" sz="2400" i="1" dirty="0" smtClean="0"/>
              <a:t>DN4</a:t>
            </a:r>
            <a:r>
              <a:rPr lang="sr-Cyrl-RS" sz="2400" i="1" dirty="0" smtClean="0"/>
              <a:t>, </a:t>
            </a:r>
            <a:r>
              <a:rPr lang="en-US" sz="2400" i="1" dirty="0" err="1" smtClean="0"/>
              <a:t>painDETECT</a:t>
            </a:r>
            <a:r>
              <a:rPr lang="sr-Cyrl-RS" sz="2400" i="1" dirty="0" smtClean="0"/>
              <a:t>, </a:t>
            </a:r>
            <a:r>
              <a:rPr lang="en-US" sz="2400" i="1" dirty="0" smtClean="0"/>
              <a:t>ID </a:t>
            </a:r>
            <a:r>
              <a:rPr lang="en-US" sz="2400" i="1" dirty="0" smtClean="0"/>
              <a:t>Pain</a:t>
            </a:r>
            <a:r>
              <a:rPr lang="sr-Cyrl-RS" sz="2400" i="1" dirty="0" smtClean="0"/>
              <a:t>, </a:t>
            </a:r>
            <a:r>
              <a:rPr lang="en-US" sz="2400" i="1" dirty="0" err="1" smtClean="0"/>
              <a:t>StEP</a:t>
            </a:r>
            <a:r>
              <a:rPr lang="sr-Cyrl-RS" sz="2400" dirty="0" smtClean="0"/>
              <a:t>)</a:t>
            </a:r>
          </a:p>
          <a:p>
            <a:r>
              <a:rPr lang="sr-Cyrl-RS" sz="2800" dirty="0" smtClean="0"/>
              <a:t>Вероватни НПБ: </a:t>
            </a:r>
            <a:r>
              <a:rPr lang="sr-Cyrl-RS" sz="2400" dirty="0" smtClean="0"/>
              <a:t>захтева и клинички преглед пацијента (специјалиста), са освртом на присуство негативних симптома</a:t>
            </a:r>
          </a:p>
          <a:p>
            <a:r>
              <a:rPr lang="sr-Cyrl-RS" sz="2800" dirty="0" smtClean="0"/>
              <a:t>Сигуран НПБ: </a:t>
            </a:r>
            <a:r>
              <a:rPr lang="sr-Cyrl-RS" sz="2400" dirty="0" smtClean="0"/>
              <a:t>обавезан је и објективан дијагностички тест за потврду оштећења или болести соматосензитивног нервног система</a:t>
            </a: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Лечење неуропатског бола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19256" cy="4608686"/>
          </a:xfrm>
        </p:spPr>
        <p:txBody>
          <a:bodyPr/>
          <a:lstStyle/>
          <a:p>
            <a:r>
              <a:rPr lang="sr-Cyrl-RS" sz="2800" dirty="0" smtClean="0"/>
              <a:t>Неизвесно, тешко, комплексно, прави изазов за лекара</a:t>
            </a:r>
          </a:p>
          <a:p>
            <a:r>
              <a:rPr lang="sr-Cyrl-RS" sz="2800" dirty="0" smtClean="0"/>
              <a:t>Често је недовољно ефикасно</a:t>
            </a:r>
          </a:p>
          <a:p>
            <a:r>
              <a:rPr lang="sr-Cyrl-RS" sz="2800" dirty="0" smtClean="0"/>
              <a:t>Мултидисплинаран, индивидуализовани приступ</a:t>
            </a:r>
          </a:p>
          <a:p>
            <a:r>
              <a:rPr lang="sr-Cyrl-RS" sz="2800" dirty="0" smtClean="0"/>
              <a:t>Обавезна комбинација фармакотерапије и нефармаколошких мера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Лечење неуропатског бола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Фармакотерапија – у случају вероватног или сигурног </a:t>
            </a:r>
            <a:r>
              <a:rPr lang="sr-Cyrl-RS" sz="2800" dirty="0" smtClean="0"/>
              <a:t>НПБ, заснована на етиологији НПБ</a:t>
            </a:r>
            <a:endParaRPr lang="sr-Cyrl-RS" sz="2800" dirty="0" smtClean="0"/>
          </a:p>
          <a:p>
            <a:r>
              <a:rPr lang="sr-Cyrl-RS" sz="2800" dirty="0" smtClean="0"/>
              <a:t>Нефармаколошке мере (физикална терапија, когнитивна и бихејвиорална терапија, хирургија /</a:t>
            </a:r>
            <a:r>
              <a:rPr lang="sr-Cyrl-RS" sz="2800" dirty="0" smtClean="0"/>
              <a:t>неуростимулационе или аблативне </a:t>
            </a:r>
            <a:r>
              <a:rPr lang="sr-Cyrl-RS" sz="2800" dirty="0" smtClean="0"/>
              <a:t>процедуре, итд.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Фармакотерапија неуропатског бола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z="2800" dirty="0" smtClean="0"/>
              <a:t>НПБ не реагује добро на примену традиционалних аналгетика (парацетамол, НСАИЛ и опиоидни аналгетици)</a:t>
            </a:r>
          </a:p>
          <a:p>
            <a:r>
              <a:rPr lang="sr-Cyrl-RS" sz="2800" dirty="0" smtClean="0"/>
              <a:t>Избор лека зависи зависи од карактеристика и потреба пацијента, карактеристика лека, али и карактеристика НПБ </a:t>
            </a:r>
          </a:p>
          <a:p>
            <a:r>
              <a:rPr lang="sr-Cyrl-RS" sz="2800" dirty="0" smtClean="0"/>
              <a:t>Између појединих лекова нема значајних разлика у ефикасности у зависности од етиологије НПБ, али има у </a:t>
            </a:r>
            <a:r>
              <a:rPr lang="sr-Cyrl-RS" sz="2800" dirty="0" smtClean="0"/>
              <a:t>безбедности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18039</TotalTime>
  <Words>1918</Words>
  <Application>Microsoft Office PowerPoint</Application>
  <PresentationFormat>On-screen Show (4:3)</PresentationFormat>
  <Paragraphs>205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2_Default Design</vt:lpstr>
      <vt:lpstr>Интегрисане акaдемске студије медицине Медицина бола – И15 Предавање – 8. наставна недеља, Модул 2</vt:lpstr>
      <vt:lpstr>Неуропатски бол</vt:lpstr>
      <vt:lpstr>Неуропатски бол</vt:lpstr>
      <vt:lpstr>Етиологија неуропатског бола</vt:lpstr>
      <vt:lpstr>Симптоми НПБ</vt:lpstr>
      <vt:lpstr>The Special Interest Group on Neuropathic Pain (NeuPSIG) 2016. </vt:lpstr>
      <vt:lpstr>Лечење неуропатског бола</vt:lpstr>
      <vt:lpstr>Лечење неуропатског бола</vt:lpstr>
      <vt:lpstr>Фармакотерапија неуропатског бола</vt:lpstr>
      <vt:lpstr>Фармакотерапија неуропатског бола</vt:lpstr>
      <vt:lpstr>NeuPSIG препоруке (Мета-анализа 2015.)</vt:lpstr>
      <vt:lpstr>NeuPSIG препоруке (Мета-анализа 2015.)</vt:lpstr>
      <vt:lpstr>Мета-анализа 2015.</vt:lpstr>
      <vt:lpstr>SNRIs</vt:lpstr>
      <vt:lpstr>Дозирање SNRIs</vt:lpstr>
      <vt:lpstr>Нежељена дејства SNRIs </vt:lpstr>
      <vt:lpstr>Нежељена дејства SNRIs </vt:lpstr>
      <vt:lpstr>ТЦА</vt:lpstr>
      <vt:lpstr>Ефикасност ТЦА</vt:lpstr>
      <vt:lpstr>Дозирање ТЦА</vt:lpstr>
      <vt:lpstr>Нежељена дејства ТЦА</vt:lpstr>
      <vt:lpstr>Нежељена дејства ТЦА</vt:lpstr>
      <vt:lpstr>Антиепилептици (Габапентоиди)</vt:lpstr>
      <vt:lpstr>Антиепилептици (Габапентоиди)</vt:lpstr>
      <vt:lpstr>Ефикасност габапентоида</vt:lpstr>
      <vt:lpstr>Ефикасност габапентоида</vt:lpstr>
      <vt:lpstr>Ефикасност габапентоида</vt:lpstr>
      <vt:lpstr>Дозирање прегабалина</vt:lpstr>
      <vt:lpstr>Дозирање габапентина</vt:lpstr>
      <vt:lpstr>Нежељена дејства габапентоида</vt:lpstr>
      <vt:lpstr>Топикална терапија (капсаицин и лидокаин)</vt:lpstr>
      <vt:lpstr>Топикална терапија (капсаицин и лидокаин)</vt:lpstr>
      <vt:lpstr>Топикална терапија (капсаицин и лидокаин)</vt:lpstr>
      <vt:lpstr>Трамадол</vt:lpstr>
      <vt:lpstr>Трамадол</vt:lpstr>
      <vt:lpstr>Трамадол</vt:lpstr>
      <vt:lpstr>Снажни агонисти µ опиоидних рецептора</vt:lpstr>
      <vt:lpstr>Остали лекови</vt:lpstr>
      <vt:lpstr>Остали лекови</vt:lpstr>
      <vt:lpstr>Остали лекови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Интегрисане акaдемске студије фармације Фармакологија 1 – Б16 Предавање – 9. наставна недеља</dc:title>
  <dc:creator>Srdjan Stefanovic</dc:creator>
  <cp:lastModifiedBy>Srdjan Stefanovic</cp:lastModifiedBy>
  <cp:revision>56</cp:revision>
  <dcterms:created xsi:type="dcterms:W3CDTF">2017-01-03T10:52:34Z</dcterms:created>
  <dcterms:modified xsi:type="dcterms:W3CDTF">2019-10-29T19:45:14Z</dcterms:modified>
</cp:coreProperties>
</file>